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402" r:id="rId4"/>
    <p:sldId id="283" r:id="rId5"/>
    <p:sldId id="305" r:id="rId7"/>
    <p:sldId id="323" r:id="rId8"/>
    <p:sldId id="355" r:id="rId9"/>
    <p:sldId id="379" r:id="rId10"/>
    <p:sldId id="381" r:id="rId11"/>
    <p:sldId id="382" r:id="rId12"/>
    <p:sldId id="442" r:id="rId13"/>
    <p:sldId id="444" r:id="rId14"/>
    <p:sldId id="401" r:id="rId15"/>
    <p:sldId id="443" r:id="rId16"/>
    <p:sldId id="441" r:id="rId17"/>
    <p:sldId id="257" r:id="rId18"/>
    <p:sldId id="269" r:id="rId19"/>
    <p:sldId id="270" r:id="rId20"/>
    <p:sldId id="272" r:id="rId21"/>
    <p:sldId id="429" r:id="rId22"/>
    <p:sldId id="271" r:id="rId23"/>
    <p:sldId id="274" r:id="rId24"/>
    <p:sldId id="258" r:id="rId25"/>
    <p:sldId id="267" r:id="rId26"/>
    <p:sldId id="282" r:id="rId27"/>
    <p:sldId id="299" r:id="rId28"/>
    <p:sldId id="463" r:id="rId29"/>
    <p:sldId id="464" r:id="rId30"/>
    <p:sldId id="465" r:id="rId31"/>
    <p:sldId id="276" r:id="rId32"/>
  </p:sldIdLst>
  <p:sldSz cx="9144000" cy="6858000" type="screen4x3"/>
  <p:notesSz cx="6858000" cy="9144000"/>
  <p:custDataLst>
    <p:tags r:id="rId36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56"/>
      </p:guideLst>
    </p:cSldViewPr>
  </p:slide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9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7.wmf"/><Relationship Id="rId4" Type="http://schemas.openxmlformats.org/officeDocument/2006/relationships/image" Target="../media/image26.wmf"/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eaLnBrk="1" fontAlgn="base" hangingPunct="1"/>
            <a:endParaRPr lang="en-US" altLang="x-none" sz="1200" strike="noStrike" noProof="1" dirty="0"/>
          </a:p>
        </p:txBody>
      </p:sp>
      <p:sp>
        <p:nvSpPr>
          <p:cNvPr id="2051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fontAlgn="base" hangingPunct="1"/>
            <a:endParaRPr lang="en-US" altLang="x-none" sz="1200" strike="noStrike" noProof="1" dirty="0"/>
          </a:p>
        </p:txBody>
      </p:sp>
      <p:sp>
        <p:nvSpPr>
          <p:cNvPr id="2052" name="Rectangle 4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Rectangle 5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0"/>
            <a:r>
              <a:rPr lang="zh-CN" altLang="en-US" dirty="0"/>
              <a:t>第二级</a:t>
            </a:r>
            <a:endParaRPr lang="zh-CN" altLang="en-US" dirty="0"/>
          </a:p>
          <a:p>
            <a:pPr lvl="2" indent="0"/>
            <a:r>
              <a:rPr lang="zh-CN" altLang="en-US" dirty="0"/>
              <a:t>第三级</a:t>
            </a:r>
            <a:endParaRPr lang="zh-CN" altLang="en-US" dirty="0"/>
          </a:p>
          <a:p>
            <a:pPr lvl="3" indent="0"/>
            <a:r>
              <a:rPr lang="zh-CN" altLang="en-US" dirty="0"/>
              <a:t>第四级</a:t>
            </a:r>
            <a:endParaRPr lang="zh-CN" altLang="en-US" dirty="0"/>
          </a:p>
          <a:p>
            <a:pPr lvl="4" indent="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4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eaLnBrk="1" fontAlgn="base" hangingPunct="1"/>
            <a:endParaRPr lang="en-US" altLang="x-none" sz="1200" strike="noStrike" noProof="1" dirty="0"/>
          </a:p>
        </p:txBody>
      </p:sp>
      <p:sp>
        <p:nvSpPr>
          <p:cNvPr id="2055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fontAlgn="base" hangingPunct="1"/>
            <a:fld id="{9A0DB2DC-4C9A-4742-B13C-FB6460FD3503}" type="slidenum">
              <a:rPr lang="en-US" altLang="x-none" sz="120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幻灯片图像占位符 5121"/>
          <p:cNvSpPr>
            <a:spLocks noGrp="1"/>
          </p:cNvSpPr>
          <p:nvPr>
            <p:ph type="sldImg"/>
          </p:nvPr>
        </p:nvSpPr>
        <p:spPr>
          <a:xfrm>
            <a:off x="1141413" y="684213"/>
            <a:ext cx="4572000" cy="3429000"/>
          </a:xfrm>
          <a:ln w="1"/>
        </p:spPr>
      </p:sp>
      <p:sp>
        <p:nvSpPr>
          <p:cNvPr id="5123" name="文本占位符 5122"/>
          <p:cNvSpPr>
            <a:spLocks noGrp="1"/>
          </p:cNvSpPr>
          <p:nvPr>
            <p:ph type="body"/>
          </p:nvPr>
        </p:nvSpPr>
        <p:spPr>
          <a:xfrm>
            <a:off x="912813" y="4341813"/>
            <a:ext cx="5029200" cy="4114800"/>
          </a:xfrm>
          <a:ln w="1"/>
        </p:spPr>
        <p:txBody>
          <a:bodyPr anchor="ctr"/>
          <a:p>
            <a:pPr lvl="0" indent="0"/>
            <a:endParaRPr lang="zh-CN" altLang="en-US" dirty="0"/>
          </a:p>
          <a:p>
            <a:pPr lvl="0" indent="0"/>
            <a:endParaRPr lang="zh-CN" altLang="en-US" dirty="0"/>
          </a:p>
          <a:p>
            <a:pPr lvl="0" indent="0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218" name="幻灯片图像占位符 9217"/>
          <p:cNvSpPr>
            <a:spLocks noGrp="1" noTextEdit="1"/>
          </p:cNvSpPr>
          <p:nvPr>
            <p:ph type="sldImg"/>
          </p:nvPr>
        </p:nvSpPr>
        <p:spPr/>
      </p:sp>
      <p:sp>
        <p:nvSpPr>
          <p:cNvPr id="9219" name="文本占位符 9218"/>
          <p:cNvSpPr>
            <a:spLocks noGrp="1"/>
          </p:cNvSpPr>
          <p:nvPr>
            <p:ph type="body"/>
          </p:nvPr>
        </p:nvSpPr>
        <p:spPr/>
        <p:txBody>
          <a:bodyPr anchor="ctr"/>
          <a:p>
            <a:pPr lvl="0" indent="0"/>
            <a:r>
              <a:rPr lang="zh-CN" altLang="en-US" dirty="0"/>
              <a:t>为什么要先分组，再选题。任何一个团队的关键是人！</a:t>
            </a:r>
            <a:r>
              <a:rPr lang="en-US" altLang="x-none" dirty="0"/>
              <a:t>《</a:t>
            </a:r>
            <a:r>
              <a:rPr lang="zh-CN" altLang="en-US" dirty="0"/>
              <a:t>从优秀到卓越</a:t>
            </a:r>
            <a:r>
              <a:rPr lang="en-US" altLang="x-none" dirty="0"/>
              <a:t>》</a:t>
            </a:r>
            <a:r>
              <a:rPr lang="zh-CN" altLang="en-US" dirty="0"/>
              <a:t>：</a:t>
            </a:r>
            <a:r>
              <a:rPr lang="en-US" altLang="x-none" dirty="0"/>
              <a:t>Get the right people on board, then decide where to go. </a:t>
            </a:r>
            <a:endParaRPr lang="en-US" altLang="x-non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zh-CN" altLang="en-US"/>
              <a:t>信任的进化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921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一个人是什么样的人，看</a:t>
            </a:r>
            <a:r>
              <a:rPr lang="en-US" altLang="zh-CN"/>
              <a:t>3</a:t>
            </a:r>
            <a:r>
              <a:rPr lang="zh-CN" altLang="en-US"/>
              <a:t>点：看什么书，接触什么人，做什么事。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12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r>
              <a:rPr lang="zh-CN" altLang="en-US"/>
              <a:t>哲学：叔本华、冯友兰</a:t>
            </a:r>
            <a:endParaRPr lang="zh-CN" altLang="en-US"/>
          </a:p>
          <a:p>
            <a:pPr lvl="0"/>
            <a:r>
              <a:rPr lang="zh-CN" altLang="en-US"/>
              <a:t>心理学：切克森米哈伊</a:t>
            </a:r>
            <a:endParaRPr lang="zh-CN" altLang="en-US"/>
          </a:p>
          <a:p>
            <a:pPr lvl="0"/>
            <a:r>
              <a:rPr lang="zh-CN" altLang="en-US"/>
              <a:t>教育学：苏霍姆林斯基、杜威</a:t>
            </a:r>
            <a:endParaRPr lang="zh-CN" altLang="en-US"/>
          </a:p>
          <a:p>
            <a:pPr lvl="0"/>
            <a:r>
              <a:rPr lang="zh-CN" altLang="en-US"/>
              <a:t>游戏学：</a:t>
            </a:r>
            <a:r>
              <a:rPr lang="en-US" altLang="zh-CN"/>
              <a:t>James Paul Gee</a:t>
            </a:r>
            <a:r>
              <a:rPr lang="zh-CN" altLang="en-US"/>
              <a:t>、</a:t>
            </a:r>
            <a:r>
              <a:rPr lang="en-US" altLang="zh-CN"/>
              <a:t>Sutton Smith</a:t>
            </a:r>
            <a:endParaRPr lang="en-US" altLang="zh-CN"/>
          </a:p>
          <a:p>
            <a:pPr lvl="0"/>
            <a:r>
              <a:rPr lang="zh-CN" altLang="en-US"/>
              <a:t>散文：余秋雨、蒋勋</a:t>
            </a:r>
            <a:endParaRPr lang="zh-CN" altLang="en-US"/>
          </a:p>
          <a:p>
            <a:pPr lvl="0"/>
            <a:r>
              <a:rPr lang="zh-CN" altLang="en-US"/>
              <a:t>美学：李泽厚、朱良志、徐复观、朱光潜、席勒</a:t>
            </a:r>
            <a:endParaRPr lang="zh-CN" altLang="en-US"/>
          </a:p>
          <a:p>
            <a:pPr lvl="0"/>
            <a:r>
              <a:rPr lang="zh-CN" altLang="en-US"/>
              <a:t>小说：金庸、曹雪芹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r>
              <a:rPr lang="en-US" altLang="zh-CN"/>
              <a:t>140/year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幻灯片图像占位符 12289"/>
          <p:cNvSpPr>
            <a:spLocks noGrp="1"/>
          </p:cNvSpPr>
          <p:nvPr>
            <p:ph type="sldImg"/>
          </p:nvPr>
        </p:nvSpPr>
        <p:spPr>
          <a:ln w="1"/>
        </p:spPr>
      </p:sp>
      <p:sp>
        <p:nvSpPr>
          <p:cNvPr id="12291" name="文本占位符 12290"/>
          <p:cNvSpPr>
            <a:spLocks noGrp="1"/>
          </p:cNvSpPr>
          <p:nvPr>
            <p:ph type="body"/>
          </p:nvPr>
        </p:nvSpPr>
        <p:spPr>
          <a:ln w="1"/>
        </p:spPr>
        <p:txBody>
          <a:bodyPr anchor="ctr"/>
          <a:p>
            <a:pPr lvl="0" indent="0"/>
            <a:r>
              <a:rPr lang="zh-CN" altLang="en-US" dirty="0"/>
              <a:t>什么叫理解：知道怎么用，知道为什么这么用，能解释技术细节。没有不必要的冗余代码。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6386" name="Rectangle 7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x-none" sz="1200" dirty="0"/>
            </a:fld>
            <a:endParaRPr lang="en-US" altLang="x-none" sz="1200" dirty="0"/>
          </a:p>
        </p:txBody>
      </p:sp>
      <p:sp>
        <p:nvSpPr>
          <p:cNvPr id="16387" name="Rectangle 2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16388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indent="0" eaLnBrk="1" hangingPunct="1"/>
            <a:endParaRPr lang="zh-CN" altLang="en-US" dirty="0"/>
          </a:p>
          <a:p>
            <a:pPr lvl="0" indent="0" eaLnBrk="1" hangingPunct="1"/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lvl="0" indent="0"/>
            <a:r>
              <a:rPr lang="zh-CN" altLang="en-US" dirty="0"/>
              <a:t>根据历史经验，时间会越来越紧。而且，基本上第一周都摸不着北。。。如果连网站开发都做不了，那就基本毕业不了了。。。</a:t>
            </a: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indent="0" algn="r"/>
            <a:fld id="{9A0DB2DC-4C9A-4742-B13C-FB6460FD3503}" type="slidenum">
              <a:rPr lang="en-US" altLang="x-none" sz="1200" dirty="0"/>
            </a:fld>
            <a:endParaRPr lang="en-US" altLang="x-none" sz="1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482" name="幻灯片图像占位符 20481"/>
          <p:cNvSpPr>
            <a:spLocks noGrp="1"/>
          </p:cNvSpPr>
          <p:nvPr>
            <p:ph type="sldImg"/>
          </p:nvPr>
        </p:nvSpPr>
        <p:spPr>
          <a:ln w="1"/>
        </p:spPr>
      </p:sp>
      <p:sp>
        <p:nvSpPr>
          <p:cNvPr id="20483" name="文本占位符 20482"/>
          <p:cNvSpPr>
            <a:spLocks noGrp="1"/>
          </p:cNvSpPr>
          <p:nvPr>
            <p:ph type="body"/>
          </p:nvPr>
        </p:nvSpPr>
        <p:spPr>
          <a:ln w="1"/>
        </p:spPr>
        <p:txBody>
          <a:bodyPr anchor="ctr"/>
          <a:p>
            <a:pPr lvl="0" indent="0"/>
            <a:r>
              <a:rPr lang="zh-CN" altLang="en-US" dirty="0"/>
              <a:t>文档有且只有两个目的：备忘和沟通。</a:t>
            </a:r>
            <a:r>
              <a:rPr lang="en-US" altLang="zh-CN" dirty="0"/>
              <a:t>——</a:t>
            </a:r>
            <a:r>
              <a:rPr lang="zh-CN" altLang="en-US" dirty="0"/>
              <a:t>《游戏设计艺术》</a:t>
            </a:r>
            <a:r>
              <a:rPr lang="en-US" altLang="zh-CN" dirty="0"/>
              <a:t>by Jesse Schell</a:t>
            </a:r>
            <a:endParaRPr lang="en-US" altLang="zh-CN" dirty="0"/>
          </a:p>
          <a:p>
            <a:pPr lvl="0" indent="0"/>
            <a:r>
              <a:rPr lang="zh-CN" altLang="en-US" dirty="0"/>
              <a:t>文档作为项目管理工具和思考工具。</a:t>
            </a:r>
            <a:r>
              <a:rPr lang="en-US" altLang="zh-CN" dirty="0"/>
              <a:t>You must write to think. 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eaLnBrk="1" fontAlgn="base" hangingPunct="1"/>
            <a:endParaRPr lang="en-US" altLang="x-none" strike="noStrike" noProof="1" dirty="0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eaLnBrk="1" fontAlgn="base" hangingPunct="1"/>
            <a:fld id="{9A0DB2DC-4C9A-4742-B13C-FB6460FD3503}" type="slidenum">
              <a:rPr lang="en-US" altLang="x-none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</a:fld>
            <a:endParaRPr lang="en-US" altLang="x-none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>
                                            <p:txEl>
                                              <p:charRg st="13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7">
                                            <p:txEl>
                                              <p:charRg st="17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7">
                                            <p:txEl>
                                              <p:charRg st="21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7">
                                            <p:txEl>
                                              <p:charRg st="25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>
        <p:tmplLst>
          <p:tmpl lvl="1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3" presetClass="entr" presetSubtype="1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linds(horizontal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marL="0" lvl="0" indent="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25.wmf"/><Relationship Id="rId6" Type="http://schemas.openxmlformats.org/officeDocument/2006/relationships/oleObject" Target="../embeddings/oleObject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3.bin"/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4" Type="http://schemas.openxmlformats.org/officeDocument/2006/relationships/notesSlide" Target="../notesSlides/notesSlide4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7.wmf"/><Relationship Id="rId10" Type="http://schemas.openxmlformats.org/officeDocument/2006/relationships/oleObject" Target="../embeddings/oleObject6.bin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1.wmf"/><Relationship Id="rId6" Type="http://schemas.openxmlformats.org/officeDocument/2006/relationships/oleObject" Target="../embeddings/oleObject9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32.wmf"/><Relationship Id="rId2" Type="http://schemas.openxmlformats.org/officeDocument/2006/relationships/oleObject" Target="../embeddings/oleObject10.bin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3" Type="http://schemas.openxmlformats.org/officeDocument/2006/relationships/image" Target="../media/image34.wmf"/><Relationship Id="rId2" Type="http://schemas.openxmlformats.org/officeDocument/2006/relationships/oleObject" Target="../embeddings/oleObject12.bin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runoob.com/" TargetMode="External"/><Relationship Id="rId1" Type="http://schemas.openxmlformats.org/officeDocument/2006/relationships/hyperlink" Target="http://www.w3school.com.cn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jpeg"/><Relationship Id="rId7" Type="http://schemas.openxmlformats.org/officeDocument/2006/relationships/tags" Target="../tags/tag4.xml"/><Relationship Id="rId6" Type="http://schemas.openxmlformats.org/officeDocument/2006/relationships/image" Target="../media/image16.jpeg"/><Relationship Id="rId5" Type="http://schemas.openxmlformats.org/officeDocument/2006/relationships/tags" Target="../tags/tag3.xml"/><Relationship Id="rId4" Type="http://schemas.openxmlformats.org/officeDocument/2006/relationships/image" Target="../media/image15.png"/><Relationship Id="rId3" Type="http://schemas.openxmlformats.org/officeDocument/2006/relationships/tags" Target="../tags/tag2.xml"/><Relationship Id="rId2" Type="http://schemas.openxmlformats.org/officeDocument/2006/relationships/image" Target="../media/image14.jpe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Rectangle 2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anchor="ctr"/>
          <a:lstStyle>
            <a:lvl1pPr lvl="0">
              <a:defRPr/>
            </a:lvl1pPr>
          </a:lstStyle>
          <a:p>
            <a:pPr lvl="0" indent="0" eaLnBrk="1" hangingPunct="1"/>
            <a:r>
              <a:rPr lang="zh-CN" altLang="en-US" dirty="0"/>
              <a:t>互联网应用开发基础训练</a:t>
            </a:r>
            <a:endParaRPr lang="zh-CN" altLang="en-US" dirty="0"/>
          </a:p>
        </p:txBody>
      </p:sp>
      <p:sp>
        <p:nvSpPr>
          <p:cNvPr id="3074" name="Rectangle 3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800" cy="1752600"/>
          </a:xfrm>
        </p:spPr>
        <p:txBody>
          <a:bodyPr wrap="square" anchor="t"/>
          <a:lstStyle>
            <a:lvl1pPr marL="0" lvl="0" indent="0" algn="ctr">
              <a:defRPr/>
            </a:lvl1pPr>
            <a:lvl2pPr marL="457200" lvl="1" indent="0" algn="ctr">
              <a:defRPr/>
            </a:lvl2pPr>
            <a:lvl3pPr marL="914400" lvl="2" indent="0" algn="ctr">
              <a:defRPr/>
            </a:lvl3pPr>
            <a:lvl4pPr marL="1371600" lvl="3" indent="0" algn="ctr">
              <a:defRPr/>
            </a:lvl4pPr>
            <a:lvl5pPr marL="1828800" lvl="4" indent="0" algn="ctr">
              <a:defRPr/>
            </a:lvl5pPr>
          </a:lstStyle>
          <a:p>
            <a:pPr marL="0" lvl="0" indent="0" algn="ctr" eaLnBrk="1" hangingPunct="1">
              <a:buNone/>
            </a:pPr>
            <a:r>
              <a:rPr lang="en-US" altLang="zh-CN"/>
              <a:t>2022</a:t>
            </a:r>
            <a:r>
              <a:rPr lang="zh-CN" altLang="en-US"/>
              <a:t>年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107315" y="149225"/>
          <a:ext cx="3933190" cy="344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6568440" imgH="5105400" progId="Paint.Picture">
                  <p:embed/>
                </p:oleObj>
              </mc:Choice>
              <mc:Fallback>
                <p:oleObj name="" r:id="rId2" imgW="6568440" imgH="5105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315" y="149225"/>
                        <a:ext cx="3933190" cy="3449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107315" y="3860800"/>
          <a:ext cx="2515235" cy="2668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4" imgW="3482340" imgH="3459480" progId="Paint.Picture">
                  <p:embed/>
                </p:oleObj>
              </mc:Choice>
              <mc:Fallback>
                <p:oleObj name="" r:id="rId4" imgW="3482340" imgH="345948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315" y="3860800"/>
                        <a:ext cx="2515235" cy="2668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/>
          <p:nvPr/>
        </p:nvGraphicFramePr>
        <p:xfrm>
          <a:off x="2771775" y="3860800"/>
          <a:ext cx="2276475" cy="2592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3497580" imgH="4518660" progId="Paint.Picture">
                  <p:embed/>
                </p:oleObj>
              </mc:Choice>
              <mc:Fallback>
                <p:oleObj name="" r:id="rId6" imgW="3497580" imgH="451866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1775" y="3860800"/>
                        <a:ext cx="2276475" cy="2592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4040505" y="685800"/>
          <a:ext cx="5177790" cy="276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8" imgW="5173980" imgH="2758440" progId="Paint.Picture">
                  <p:embed/>
                </p:oleObj>
              </mc:Choice>
              <mc:Fallback>
                <p:oleObj name="" r:id="rId8" imgW="5173980" imgH="275844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40505" y="685800"/>
                        <a:ext cx="5177790" cy="276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105400" y="3641090"/>
          <a:ext cx="3801110" cy="3107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0" imgW="4800600" imgH="3924300" progId="Paint.Picture">
                  <p:embed/>
                </p:oleObj>
              </mc:Choice>
              <mc:Fallback>
                <p:oleObj name="" r:id="rId10" imgW="4800600" imgH="3924300" progId="Paint.Picture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05400" y="3641090"/>
                        <a:ext cx="3801110" cy="3107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7" name="Image1"/>
          <p:cNvPicPr/>
          <p:nvPr/>
        </p:nvPicPr>
        <p:blipFill>
          <a:blip r:embed="rId1" cstate="print"/>
          <a:srcRect l="1884" t="5507" r="10386" b="-18"/>
          <a:stretch>
            <a:fillRect/>
          </a:stretch>
        </p:blipFill>
        <p:spPr>
          <a:xfrm rot="16200000">
            <a:off x="944880" y="-30480"/>
            <a:ext cx="2907665" cy="4187190"/>
          </a:xfrm>
          <a:prstGeom prst="rect">
            <a:avLst/>
          </a:prstGeom>
        </p:spPr>
      </p:pic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68605" y="3962400"/>
          <a:ext cx="4260215" cy="2646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5151120" imgH="3200400" progId="Paint.Picture">
                  <p:embed/>
                </p:oleObj>
              </mc:Choice>
              <mc:Fallback>
                <p:oleObj name="" r:id="rId2" imgW="5151120" imgH="32004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605" y="3962400"/>
                        <a:ext cx="4260215" cy="2646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/>
        </p:nvGraphicFramePr>
        <p:xfrm>
          <a:off x="5258435" y="76200"/>
          <a:ext cx="3347720" cy="404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4" imgW="3345180" imgH="4038600" progId="Paint.Picture">
                  <p:embed/>
                </p:oleObj>
              </mc:Choice>
              <mc:Fallback>
                <p:oleObj name="" r:id="rId4" imgW="3345180" imgH="40386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58435" y="76200"/>
                        <a:ext cx="3347720" cy="404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/>
          <p:nvPr/>
        </p:nvGraphicFramePr>
        <p:xfrm>
          <a:off x="5063490" y="4265295"/>
          <a:ext cx="3736975" cy="259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6" imgW="3733800" imgH="2590800" progId="Paint.Picture">
                  <p:embed/>
                </p:oleObj>
              </mc:Choice>
              <mc:Fallback>
                <p:oleObj name="" r:id="rId6" imgW="3733800" imgH="2590800" progId="Paint.Picture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3490" y="4265295"/>
                        <a:ext cx="3736975" cy="2592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98425" y="75565"/>
          <a:ext cx="5713730" cy="664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5905500" imgH="6865620" progId="Paint.Picture">
                  <p:embed/>
                </p:oleObj>
              </mc:Choice>
              <mc:Fallback>
                <p:oleObj name="" r:id="rId2" imgW="5905500" imgH="686562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425" y="75565"/>
                        <a:ext cx="5713730" cy="6643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/>
          <p:nvPr/>
        </p:nvGraphicFramePr>
        <p:xfrm>
          <a:off x="5638800" y="1066800"/>
          <a:ext cx="3396615" cy="5141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5006340" imgH="6911340" progId="Paint.Picture">
                  <p:embed/>
                </p:oleObj>
              </mc:Choice>
              <mc:Fallback>
                <p:oleObj name="" r:id="rId4" imgW="5006340" imgH="691134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8800" y="1066800"/>
                        <a:ext cx="3396615" cy="5141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95250" y="648970"/>
          <a:ext cx="8952865" cy="555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8945880" imgH="5554980" progId="Paint.Picture">
                  <p:embed/>
                </p:oleObj>
              </mc:Choice>
              <mc:Fallback>
                <p:oleObj name="" r:id="rId2" imgW="8945880" imgH="555498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5250" y="648970"/>
                        <a:ext cx="8952865" cy="555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97790"/>
            <a:ext cx="8914130" cy="66713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2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pPr algn="l" eaLnBrk="1" hangingPunct="1"/>
            <a:r>
              <a:rPr lang="zh-CN" altLang="en-US"/>
              <a:t>课程内容（概览）</a:t>
            </a:r>
            <a:endParaRPr lang="zh-CN" altLang="en-US"/>
          </a:p>
        </p:txBody>
      </p:sp>
      <p:sp>
        <p:nvSpPr>
          <p:cNvPr id="6146" name="Rectangle 3"/>
          <p:cNvSpPr>
            <a:spLocks noGrp="1"/>
          </p:cNvSpPr>
          <p:nvPr>
            <p:ph type="body"/>
          </p:nvPr>
        </p:nvSpPr>
        <p:spPr/>
        <p:txBody>
          <a:bodyPr wrap="square" anchor="t"/>
          <a:p>
            <a:pPr eaLnBrk="1" hangingPunct="1"/>
            <a:r>
              <a:rPr lang="en-US" altLang="x-none" dirty="0"/>
              <a:t>HTML + CSS + JavaScript</a:t>
            </a:r>
            <a:r>
              <a:rPr lang="zh-CN" altLang="en-US" dirty="0"/>
              <a:t> = 前端开发基础</a:t>
            </a:r>
            <a:endParaRPr lang="en-US" altLang="x-none" dirty="0"/>
          </a:p>
          <a:p>
            <a:pPr eaLnBrk="1" hangingPunct="1"/>
            <a:r>
              <a:rPr lang="zh-CN" altLang="en-US" dirty="0"/>
              <a:t>网站可用性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内容的组织（信息架构</a:t>
            </a:r>
            <a:r>
              <a:rPr lang="en-US" altLang="x-none" dirty="0"/>
              <a:t>Information Architecture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基于</a:t>
            </a:r>
            <a:r>
              <a:rPr lang="en-US" altLang="x-none" dirty="0"/>
              <a:t>Web</a:t>
            </a:r>
            <a:r>
              <a:rPr lang="zh-CN" altLang="en-US" dirty="0"/>
              <a:t>标准的网站开发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网站导航</a:t>
            </a:r>
            <a:r>
              <a:rPr lang="en-US" altLang="zh-CN" dirty="0"/>
              <a:t> &amp; </a:t>
            </a:r>
            <a:r>
              <a:rPr lang="zh-CN" altLang="en-US" dirty="0"/>
              <a:t>网站的交互性</a:t>
            </a:r>
            <a:endParaRPr lang="zh-CN" altLang="en-US" dirty="0"/>
          </a:p>
          <a:p>
            <a:pPr lvl="1" eaLnBrk="1" hangingPunct="1"/>
            <a:r>
              <a:rPr lang="zh-CN" altLang="en-US" dirty="0"/>
              <a:t>合理的设计（响应式设计）</a:t>
            </a:r>
            <a:endParaRPr lang="zh-CN" altLang="en-US" dirty="0"/>
          </a:p>
          <a:p>
            <a:pPr eaLnBrk="1" hangingPunct="1"/>
            <a:r>
              <a:rPr lang="zh-CN" altLang="en-US" dirty="0"/>
              <a:t>网站开发流程</a:t>
            </a:r>
            <a:endParaRPr lang="zh-CN" altLang="en-US" dirty="0"/>
          </a:p>
          <a:p>
            <a:pPr lvl="1" eaLnBrk="1" hangingPunct="1"/>
            <a:endParaRPr lang="en-US" altLang="x-none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标题 716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/>
            <a:r>
              <a:rPr lang="zh-CN" altLang="en-US"/>
              <a:t>课程目标</a:t>
            </a:r>
            <a:endParaRPr lang="zh-CN" altLang="en-US"/>
          </a:p>
        </p:txBody>
      </p:sp>
      <p:sp>
        <p:nvSpPr>
          <p:cNvPr id="7170" name="文本占位符 7170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 anchor="t"/>
          <a:p>
            <a:r>
              <a:rPr lang="zh-CN" altLang="en-US">
                <a:sym typeface="+mn-ea"/>
              </a:rPr>
              <a:t>（交互式</a:t>
            </a:r>
            <a:r>
              <a:rPr lang="en-US" altLang="zh-CN">
                <a:sym typeface="+mn-ea"/>
              </a:rPr>
              <a:t>&amp;</a:t>
            </a:r>
            <a:r>
              <a:rPr lang="zh-CN" altLang="en-US">
                <a:sym typeface="+mn-ea"/>
              </a:rPr>
              <a:t>响应式）</a:t>
            </a:r>
            <a:r>
              <a:rPr lang="zh-CN" altLang="en-US"/>
              <a:t>静态网站开发</a:t>
            </a:r>
            <a:endParaRPr lang="zh-CN" altLang="en-US"/>
          </a:p>
          <a:p>
            <a:r>
              <a:rPr lang="zh-CN" altLang="en-US"/>
              <a:t>技术应用</a:t>
            </a:r>
            <a:r>
              <a:rPr lang="en-US" altLang="zh-CN"/>
              <a:t> + </a:t>
            </a:r>
            <a:r>
              <a:rPr lang="zh-CN" altLang="en-US"/>
              <a:t>问题解决</a:t>
            </a:r>
            <a:r>
              <a:rPr lang="en-US" altLang="zh-CN"/>
              <a:t> + </a:t>
            </a:r>
            <a:r>
              <a:rPr lang="zh-CN" altLang="en-US"/>
              <a:t>团队合作</a:t>
            </a:r>
            <a:endParaRPr lang="zh-CN" altLang="en-US"/>
          </a:p>
          <a:p>
            <a:r>
              <a:rPr lang="zh-CN" altLang="en-US"/>
              <a:t>示例：往届最终作品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024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/>
            <a:r>
              <a:rPr lang="en-US" altLang="zh-CN"/>
              <a:t>Plan A</a:t>
            </a:r>
            <a:r>
              <a:rPr lang="zh-CN" altLang="en-US"/>
              <a:t>：交互式网站</a:t>
            </a:r>
            <a:endParaRPr lang="zh-CN" altLang="en-US"/>
          </a:p>
        </p:txBody>
      </p:sp>
      <p:sp>
        <p:nvSpPr>
          <p:cNvPr id="10242" name="文本占位符 10242"/>
          <p:cNvSpPr>
            <a:spLocks noGrp="1"/>
          </p:cNvSpPr>
          <p:nvPr>
            <p:ph idx="1"/>
          </p:nvPr>
        </p:nvSpPr>
        <p:spPr>
          <a:xfrm>
            <a:off x="609600" y="1676400"/>
            <a:ext cx="7576185" cy="4526280"/>
          </a:xfrm>
        </p:spPr>
        <p:txBody>
          <a:bodyPr anchor="t"/>
          <a:p>
            <a:r>
              <a:rPr lang="zh-CN" altLang="en-US" sz="2800" dirty="0"/>
              <a:t>网站开发技术</a:t>
            </a:r>
            <a:endParaRPr lang="zh-CN" altLang="en-US" sz="2800" dirty="0"/>
          </a:p>
          <a:p>
            <a:r>
              <a:rPr lang="en-US" altLang="x-none" sz="2800" dirty="0"/>
              <a:t>C</a:t>
            </a:r>
            <a:r>
              <a:rPr lang="zh-CN" altLang="en-US" sz="2800" dirty="0"/>
              <a:t>语言</a:t>
            </a:r>
            <a:r>
              <a:rPr lang="en-US" altLang="zh-CN" sz="2800" dirty="0"/>
              <a:t>/Python</a:t>
            </a:r>
            <a:r>
              <a:rPr lang="zh-CN" altLang="en-US" sz="2800" dirty="0"/>
              <a:t>语言</a:t>
            </a:r>
            <a:r>
              <a:rPr lang="zh-CN" altLang="en-US" sz="2800" dirty="0"/>
              <a:t>编程入门</a:t>
            </a:r>
            <a:endParaRPr lang="zh-CN" altLang="en-US" sz="2800" dirty="0"/>
          </a:p>
          <a:p>
            <a:r>
              <a:rPr lang="zh-CN" altLang="en-US" sz="2800" dirty="0"/>
              <a:t>计算机科学</a:t>
            </a:r>
            <a:r>
              <a:rPr lang="en-US" altLang="zh-CN" sz="2800" dirty="0"/>
              <a:t>/</a:t>
            </a:r>
            <a:r>
              <a:rPr lang="zh-CN" altLang="en-US" sz="2800" dirty="0">
                <a:sym typeface="+mn-ea"/>
              </a:rPr>
              <a:t>软件工程</a:t>
            </a:r>
            <a:r>
              <a:rPr lang="zh-CN" altLang="en-US" sz="2800" dirty="0"/>
              <a:t>入门</a:t>
            </a:r>
            <a:endParaRPr lang="zh-CN" altLang="en-US" sz="2800" dirty="0"/>
          </a:p>
          <a:p>
            <a:r>
              <a:rPr lang="zh-CN" altLang="en-US" sz="2800" dirty="0"/>
              <a:t>人工智能</a:t>
            </a:r>
            <a:r>
              <a:rPr lang="en-US" altLang="zh-CN" sz="2800" dirty="0"/>
              <a:t>/</a:t>
            </a:r>
            <a:r>
              <a:rPr lang="zh-CN" altLang="en-US" sz="2800" dirty="0">
                <a:sym typeface="+mn-ea"/>
              </a:rPr>
              <a:t>大数据</a:t>
            </a:r>
            <a:r>
              <a:rPr lang="zh-CN" altLang="en-US" sz="2800" dirty="0"/>
              <a:t>入门</a:t>
            </a:r>
            <a:endParaRPr lang="zh-CN" altLang="en-US" sz="2800" dirty="0"/>
          </a:p>
          <a:p>
            <a:r>
              <a:rPr lang="zh-CN" altLang="en-US" sz="2800" dirty="0"/>
              <a:t>电子游戏与学习</a:t>
            </a:r>
            <a:endParaRPr lang="zh-CN" altLang="en-US" sz="2800" dirty="0"/>
          </a:p>
          <a:p>
            <a:r>
              <a:rPr lang="zh-CN" altLang="en-US" sz="2800" dirty="0"/>
              <a:t>其他技术专题</a:t>
            </a:r>
            <a:endParaRPr lang="zh-CN" altLang="en-US" sz="2800" dirty="0"/>
          </a:p>
          <a:p>
            <a:pPr lvl="1"/>
            <a:r>
              <a:rPr lang="zh-CN" altLang="en-US" sz="2400" dirty="0"/>
              <a:t>如信息安全、数字媒体、算法等</a:t>
            </a:r>
            <a:endParaRPr lang="zh-CN" altLang="en-US" sz="2400" dirty="0"/>
          </a:p>
          <a:p>
            <a:pPr lvl="1"/>
            <a:r>
              <a:rPr lang="zh-CN" altLang="en-US" sz="2400" dirty="0"/>
              <a:t>自选题目，需与教师协商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800" dirty="0"/>
              <a:t>Note</a:t>
            </a:r>
            <a:r>
              <a:rPr lang="zh-CN" altLang="en-US" sz="2800" dirty="0"/>
              <a:t>：交互式、响应式，需发布为</a:t>
            </a:r>
            <a:r>
              <a:rPr lang="en-US" altLang="zh-CN" sz="2800" dirty="0"/>
              <a:t>android app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标题 11265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/>
            <a:r>
              <a:rPr lang="zh-CN" altLang="en-US"/>
              <a:t>基本要求</a:t>
            </a:r>
            <a:endParaRPr lang="zh-CN" altLang="en-US"/>
          </a:p>
        </p:txBody>
      </p:sp>
      <p:sp>
        <p:nvSpPr>
          <p:cNvPr id="11266" name="文本占位符 11266"/>
          <p:cNvSpPr>
            <a:spLocks noGrp="1"/>
          </p:cNvSpPr>
          <p:nvPr>
            <p:ph idx="1"/>
          </p:nvPr>
        </p:nvSpPr>
        <p:spPr>
          <a:xfrm>
            <a:off x="457200" y="1373188"/>
            <a:ext cx="8466138" cy="4525962"/>
          </a:xfrm>
        </p:spPr>
        <p:txBody>
          <a:bodyPr anchor="t"/>
          <a:p>
            <a:pPr>
              <a:lnSpc>
                <a:spcPct val="90000"/>
              </a:lnSpc>
            </a:pPr>
            <a:r>
              <a:rPr lang="zh-CN" altLang="en-US" sz="2800" dirty="0"/>
              <a:t>可以手工编写或者使用</a:t>
            </a:r>
            <a:r>
              <a:rPr lang="en-US" altLang="x-none" sz="2800" dirty="0"/>
              <a:t>Dreamweaver</a:t>
            </a:r>
            <a:r>
              <a:rPr lang="zh-CN" altLang="en-US" sz="2800" dirty="0"/>
              <a:t>，建议使用</a:t>
            </a:r>
            <a:r>
              <a:rPr lang="en-US" altLang="x-none" sz="2800" dirty="0"/>
              <a:t>HTML</a:t>
            </a:r>
            <a:r>
              <a:rPr lang="zh-CN" altLang="en-US" sz="2800" dirty="0"/>
              <a:t>编辑器（</a:t>
            </a:r>
            <a:r>
              <a:rPr lang="en-US" altLang="zh-CN" sz="2800" dirty="0"/>
              <a:t>VSCode</a:t>
            </a:r>
            <a:r>
              <a:rPr lang="zh-CN" altLang="en-US" sz="2800" dirty="0"/>
              <a:t>、</a:t>
            </a:r>
            <a:r>
              <a:rPr lang="en-US" altLang="x-none" sz="2800" dirty="0"/>
              <a:t>Notepad++</a:t>
            </a:r>
            <a:r>
              <a:rPr lang="zh-CN" altLang="en-US" sz="2800" dirty="0"/>
              <a:t>）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所有内容均需注明详细来源（</a:t>
            </a:r>
            <a:r>
              <a:rPr lang="en-US" altLang="x-none" sz="2800" dirty="0"/>
              <a:t>URL</a:t>
            </a:r>
            <a:r>
              <a:rPr lang="zh-CN" altLang="en-US" sz="2800" dirty="0"/>
              <a:t>或者书名、杂志名等）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严禁</a:t>
            </a:r>
            <a:r>
              <a:rPr lang="zh-CN" altLang="en-US" sz="2800" b="1" u="sng" dirty="0"/>
              <a:t>直接</a:t>
            </a:r>
            <a:r>
              <a:rPr lang="zh-CN" altLang="en-US" sz="2800" dirty="0"/>
              <a:t>套用模板（在</a:t>
            </a:r>
            <a:r>
              <a:rPr lang="zh-CN" altLang="en-US" sz="2800" b="1" u="sng" dirty="0"/>
              <a:t>理解</a:t>
            </a:r>
            <a:r>
              <a:rPr lang="zh-CN" altLang="en-US" sz="2800" dirty="0"/>
              <a:t>的基础上可以借助前端框架）！</a:t>
            </a:r>
            <a:endParaRPr lang="en-US" altLang="x-none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需要兼容</a:t>
            </a:r>
            <a:r>
              <a:rPr lang="en-US" altLang="x-none" sz="2800" dirty="0"/>
              <a:t>3</a:t>
            </a:r>
            <a:r>
              <a:rPr lang="zh-CN" altLang="en-US" sz="2800" dirty="0"/>
              <a:t>种主流浏览器，并且为响应式。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如使用</a:t>
            </a:r>
            <a:r>
              <a:rPr lang="en-US" altLang="x-none" sz="2800" dirty="0"/>
              <a:t>Mac</a:t>
            </a:r>
            <a:r>
              <a:rPr lang="zh-CN" altLang="en-US" sz="2800" dirty="0"/>
              <a:t>，注意平台兼容性。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/>
              <a:t>严禁使用“快压”之类的流氓软件。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en-US" altLang="zh-CN" sz="2800" dirty="0"/>
              <a:t>English sites will get preferential treatment.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zh-CN"/>
              <a:t>Plan B</a:t>
            </a:r>
            <a:r>
              <a:rPr lang="zh-CN" altLang="en-US"/>
              <a:t>：交互式故事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4605"/>
            <a:ext cx="8229600" cy="4525963"/>
          </a:xfrm>
        </p:spPr>
        <p:txBody>
          <a:bodyPr/>
          <a:p>
            <a:pPr>
              <a:lnSpc>
                <a:spcPct val="90000"/>
              </a:lnSpc>
            </a:pPr>
            <a:r>
              <a:rPr lang="zh-CN" altLang="en-US" sz="2800" dirty="0">
                <a:sym typeface="+mn-ea"/>
              </a:rPr>
              <a:t>用</a:t>
            </a:r>
            <a:r>
              <a:rPr lang="en-US" altLang="zh-CN" sz="2800" dirty="0">
                <a:sym typeface="+mn-ea"/>
              </a:rPr>
              <a:t>HTML&amp;CSS&amp;JS</a:t>
            </a:r>
            <a:r>
              <a:rPr lang="zh-CN" altLang="en-US" sz="2800" dirty="0">
                <a:sym typeface="+mn-ea"/>
              </a:rPr>
              <a:t>制作一个</a:t>
            </a:r>
            <a:r>
              <a:rPr lang="en-US" altLang="zh-CN" sz="2800" dirty="0">
                <a:sym typeface="+mn-ea"/>
              </a:rPr>
              <a:t>SF</a:t>
            </a:r>
            <a:r>
              <a:rPr lang="zh-CN" altLang="en-US" sz="2800" dirty="0">
                <a:sym typeface="+mn-ea"/>
              </a:rPr>
              <a:t>主题的交互式故事</a:t>
            </a:r>
            <a:endParaRPr lang="zh-CN" altLang="en-US" sz="2800" dirty="0"/>
          </a:p>
          <a:p>
            <a:pPr lvl="1">
              <a:lnSpc>
                <a:spcPct val="90000"/>
              </a:lnSpc>
            </a:pPr>
            <a:r>
              <a:rPr lang="zh-CN" altLang="en-US" dirty="0">
                <a:sym typeface="+mn-ea"/>
              </a:rPr>
              <a:t>必需的：封面、保存机制、至少嵌套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个mini-games,成就系统, 多结局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dirty="0">
                <a:sym typeface="+mn-ea"/>
              </a:rPr>
              <a:t>可选的: 数值系统、过场动画、嵌入的音视频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dirty="0">
                <a:sym typeface="+mn-ea"/>
              </a:rPr>
              <a:t>范例：命运石之门, 隐形守护者, 月影魅像-解放之羽, etc.</a:t>
            </a:r>
            <a:endParaRPr lang="zh-CN" altLang="en-US" dirty="0"/>
          </a:p>
          <a:p>
            <a:pPr>
              <a:lnSpc>
                <a:spcPct val="90000"/>
              </a:lnSpc>
            </a:pPr>
            <a:r>
              <a:rPr lang="zh-CN" altLang="en-US" sz="2800" dirty="0">
                <a:sym typeface="+mn-ea"/>
              </a:rPr>
              <a:t>建议使用</a:t>
            </a:r>
            <a:r>
              <a:rPr lang="en-US" altLang="x-none" sz="2800" dirty="0">
                <a:sym typeface="+mn-ea"/>
              </a:rPr>
              <a:t>HTML</a:t>
            </a:r>
            <a:r>
              <a:rPr lang="zh-CN" altLang="en-US" sz="2800" dirty="0">
                <a:sym typeface="+mn-ea"/>
              </a:rPr>
              <a:t>编辑器（</a:t>
            </a:r>
            <a:r>
              <a:rPr lang="en-US" altLang="zh-CN" sz="2800" dirty="0">
                <a:sym typeface="+mn-ea"/>
              </a:rPr>
              <a:t>VSCode</a:t>
            </a:r>
            <a:r>
              <a:rPr lang="zh-CN" altLang="en-US" sz="2800" dirty="0">
                <a:sym typeface="+mn-ea"/>
              </a:rPr>
              <a:t>、</a:t>
            </a:r>
            <a:r>
              <a:rPr lang="en-US" altLang="x-none" sz="2800" dirty="0">
                <a:sym typeface="+mn-ea"/>
              </a:rPr>
              <a:t>Notepad++</a:t>
            </a:r>
            <a:r>
              <a:rPr lang="zh-CN" altLang="en-US" sz="2800" dirty="0">
                <a:sym typeface="+mn-ea"/>
              </a:rPr>
              <a:t>）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>
                <a:sym typeface="+mn-ea"/>
              </a:rPr>
              <a:t>需要兼容</a:t>
            </a:r>
            <a:r>
              <a:rPr lang="en-US" altLang="x-none" sz="2800" dirty="0">
                <a:sym typeface="+mn-ea"/>
              </a:rPr>
              <a:t>3</a:t>
            </a:r>
            <a:r>
              <a:rPr lang="zh-CN" altLang="en-US" sz="2800" dirty="0">
                <a:sym typeface="+mn-ea"/>
              </a:rPr>
              <a:t>种主流浏览器，并且为响应式。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>
                <a:sym typeface="+mn-ea"/>
              </a:rPr>
              <a:t>如使用</a:t>
            </a:r>
            <a:r>
              <a:rPr lang="en-US" altLang="x-none" sz="2800" dirty="0">
                <a:sym typeface="+mn-ea"/>
              </a:rPr>
              <a:t>Mac</a:t>
            </a:r>
            <a:r>
              <a:rPr lang="zh-CN" altLang="en-US" sz="2800" dirty="0">
                <a:sym typeface="+mn-ea"/>
              </a:rPr>
              <a:t>，注意平台兼容性。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zh-CN" altLang="en-US" sz="2800" dirty="0">
                <a:sym typeface="+mn-ea"/>
              </a:rPr>
              <a:t>严禁使用“快压”之类的流氓软件。</a:t>
            </a:r>
            <a:endParaRPr lang="zh-CN" altLang="en-US" sz="2800" dirty="0"/>
          </a:p>
          <a:p>
            <a:pPr>
              <a:lnSpc>
                <a:spcPct val="90000"/>
              </a:lnSpc>
            </a:pPr>
            <a:r>
              <a:rPr lang="en-US" altLang="zh-CN" sz="2800" dirty="0">
                <a:sym typeface="+mn-ea"/>
              </a:rPr>
              <a:t>English sites will get preferential treatment.</a:t>
            </a:r>
            <a:endParaRPr lang="en-US" altLang="zh-CN" sz="2800" dirty="0"/>
          </a:p>
          <a:p>
            <a:endParaRPr lang="en-US" altLang="zh-CN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0" name="Image1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981200" y="685800"/>
            <a:ext cx="4632960" cy="59410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331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/>
            <a:r>
              <a:rPr lang="zh-CN" altLang="en-US" sz="4000"/>
              <a:t>提交物</a:t>
            </a:r>
            <a:r>
              <a:rPr lang="zh-CN" altLang="en-US" sz="2800"/>
              <a:t>（文件命名：【组名】</a:t>
            </a:r>
            <a:r>
              <a:rPr lang="en-US" altLang="zh-CN" sz="2800"/>
              <a:t>-</a:t>
            </a:r>
            <a:r>
              <a:rPr lang="zh-CN" altLang="en-US" sz="2800"/>
              <a:t>作业名）</a:t>
            </a:r>
            <a:endParaRPr lang="zh-CN" altLang="en-US" sz="2800"/>
          </a:p>
        </p:txBody>
      </p:sp>
      <p:sp>
        <p:nvSpPr>
          <p:cNvPr id="13314" name="文本占位符 1331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 anchor="t"/>
          <a:p>
            <a:pPr>
              <a:lnSpc>
                <a:spcPct val="80000"/>
              </a:lnSpc>
            </a:pPr>
            <a:r>
              <a:rPr lang="zh-CN" altLang="en-US" sz="2800" dirty="0">
                <a:sym typeface="+mn-ea"/>
              </a:rPr>
              <a:t>源代码</a:t>
            </a:r>
            <a:endParaRPr lang="zh-CN" altLang="en-US" sz="2800" dirty="0"/>
          </a:p>
          <a:p>
            <a:pPr>
              <a:lnSpc>
                <a:spcPct val="80000"/>
              </a:lnSpc>
            </a:pPr>
            <a:endParaRPr lang="zh-CN" altLang="en-US" sz="2800" dirty="0"/>
          </a:p>
          <a:p>
            <a:pPr>
              <a:lnSpc>
                <a:spcPct val="80000"/>
              </a:lnSpc>
            </a:pPr>
            <a:r>
              <a:rPr lang="zh-CN" altLang="en-US" sz="2800" dirty="0">
                <a:sym typeface="+mn-ea"/>
              </a:rPr>
              <a:t>项目视频</a:t>
            </a:r>
            <a:endParaRPr lang="zh-CN" altLang="en-US" sz="2800" dirty="0"/>
          </a:p>
          <a:p>
            <a:pPr>
              <a:lnSpc>
                <a:spcPct val="80000"/>
              </a:lnSpc>
            </a:pPr>
            <a:endParaRPr lang="zh-CN" altLang="en-US" sz="2800" dirty="0"/>
          </a:p>
          <a:p>
            <a:pPr>
              <a:lnSpc>
                <a:spcPct val="80000"/>
              </a:lnSpc>
            </a:pPr>
            <a:r>
              <a:rPr lang="zh-CN" altLang="en-US" sz="2800" dirty="0">
                <a:sym typeface="+mn-ea"/>
              </a:rPr>
              <a:t>论坛发帖</a:t>
            </a:r>
            <a:endParaRPr lang="zh-CN" altLang="en-US" sz="2800" dirty="0"/>
          </a:p>
          <a:p>
            <a:pPr>
              <a:lnSpc>
                <a:spcPct val="80000"/>
              </a:lnSpc>
            </a:pPr>
            <a:endParaRPr lang="zh-CN" altLang="en-US" sz="2800" dirty="0"/>
          </a:p>
          <a:p>
            <a:pPr>
              <a:lnSpc>
                <a:spcPct val="80000"/>
              </a:lnSpc>
            </a:pPr>
            <a:r>
              <a:rPr lang="zh-CN" altLang="en-US" sz="2800" dirty="0"/>
              <a:t>项目日志（</a:t>
            </a:r>
            <a:r>
              <a:rPr lang="en-US" altLang="zh-CN" sz="2800" dirty="0"/>
              <a:t>&amp;</a:t>
            </a:r>
            <a:r>
              <a:rPr lang="zh-CN" altLang="en-US" sz="2800" dirty="0"/>
              <a:t>会议记录）</a:t>
            </a:r>
            <a:endParaRPr lang="zh-CN" altLang="en-US" sz="2800" dirty="0"/>
          </a:p>
          <a:p>
            <a:pPr>
              <a:lnSpc>
                <a:spcPct val="80000"/>
              </a:lnSpc>
            </a:pPr>
            <a:r>
              <a:rPr lang="zh-CN" altLang="en-US" sz="2800" dirty="0"/>
              <a:t>开发文档</a:t>
            </a:r>
            <a:endParaRPr lang="zh-CN" altLang="en-US" sz="2800" dirty="0"/>
          </a:p>
          <a:p>
            <a:pPr>
              <a:lnSpc>
                <a:spcPct val="80000"/>
              </a:lnSpc>
            </a:pPr>
            <a:r>
              <a:rPr lang="zh-CN" altLang="en-US" sz="2800" dirty="0"/>
              <a:t>个人日志（列举学习项目和学习资源）</a:t>
            </a:r>
            <a:endParaRPr lang="zh-CN" altLang="en-US" sz="2800" dirty="0"/>
          </a:p>
          <a:p>
            <a:pPr>
              <a:lnSpc>
                <a:spcPct val="80000"/>
              </a:lnSpc>
            </a:pPr>
            <a:endParaRPr lang="zh-CN" altLang="en-US" sz="2800" dirty="0"/>
          </a:p>
          <a:p>
            <a:pPr marL="0" lvl="1">
              <a:lnSpc>
                <a:spcPct val="80000"/>
              </a:lnSpc>
            </a:pPr>
            <a:r>
              <a:rPr lang="zh-CN" altLang="en-US" dirty="0">
                <a:sym typeface="+mn-ea"/>
              </a:rPr>
              <a:t>备忘</a:t>
            </a:r>
            <a:r>
              <a:rPr lang="en-US" altLang="zh-CN" dirty="0">
                <a:sym typeface="+mn-ea"/>
              </a:rPr>
              <a:t> &amp; </a:t>
            </a:r>
            <a:r>
              <a:rPr lang="zh-CN" altLang="en-US" dirty="0">
                <a:sym typeface="+mn-ea"/>
              </a:rPr>
              <a:t>沟通</a:t>
            </a:r>
            <a:r>
              <a:rPr lang="en-US" altLang="zh-CN" dirty="0">
                <a:sym typeface="+mn-ea"/>
              </a:rPr>
              <a:t> &amp; </a:t>
            </a:r>
            <a:r>
              <a:rPr lang="zh-CN" altLang="en-US" dirty="0">
                <a:sym typeface="+mn-ea"/>
              </a:rPr>
              <a:t>辅助思考</a:t>
            </a:r>
            <a:r>
              <a:rPr lang="en-US" altLang="zh-CN" dirty="0">
                <a:sym typeface="+mn-ea"/>
              </a:rPr>
              <a:t> &amp; </a:t>
            </a:r>
            <a:r>
              <a:rPr lang="zh-CN" altLang="en-US" dirty="0">
                <a:sym typeface="+mn-ea"/>
              </a:rPr>
              <a:t>指导项目规划和执行</a:t>
            </a:r>
            <a:endParaRPr lang="zh-CN" altLang="en-US" dirty="0"/>
          </a:p>
          <a:p>
            <a:pPr>
              <a:lnSpc>
                <a:spcPct val="80000"/>
              </a:lnSpc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433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/>
            <a:r>
              <a:rPr lang="zh-CN" altLang="en-US"/>
              <a:t>网络论坛</a:t>
            </a:r>
            <a:endParaRPr lang="zh-CN" altLang="en-US"/>
          </a:p>
        </p:txBody>
      </p:sp>
      <p:sp>
        <p:nvSpPr>
          <p:cNvPr id="14338" name="文本占位符 14338"/>
          <p:cNvSpPr>
            <a:spLocks noGrp="1"/>
          </p:cNvSpPr>
          <p:nvPr>
            <p:ph idx="1"/>
          </p:nvPr>
        </p:nvSpPr>
        <p:spPr/>
        <p:txBody>
          <a:bodyPr anchor="t"/>
          <a:p>
            <a:r>
              <a:rPr lang="zh-CN" altLang="en-US" sz="2800" dirty="0"/>
              <a:t>每组在对应论坛中发</a:t>
            </a:r>
            <a:r>
              <a:rPr lang="en-US" altLang="zh-CN" sz="2800" dirty="0"/>
              <a:t>1</a:t>
            </a:r>
            <a:r>
              <a:rPr lang="zh-CN" altLang="en-US" sz="2800" dirty="0"/>
              <a:t>个贴（请勿多发）</a:t>
            </a:r>
            <a:endParaRPr lang="zh-CN" altLang="en-US" sz="2800" dirty="0"/>
          </a:p>
          <a:p>
            <a:r>
              <a:rPr lang="zh-CN" altLang="en-US" sz="2800" dirty="0">
                <a:sym typeface="+mn-ea"/>
              </a:rPr>
              <a:t>【组名】</a:t>
            </a:r>
            <a:endParaRPr lang="zh-CN" altLang="en-US" sz="2800" dirty="0">
              <a:sym typeface="+mn-ea"/>
            </a:endParaRPr>
          </a:p>
          <a:p>
            <a:r>
              <a:rPr lang="zh-CN" altLang="en-US" sz="2800" dirty="0"/>
              <a:t>所有工作文档和代码，以及与工作状态相关的其他任何内容。</a:t>
            </a:r>
            <a:endParaRPr lang="zh-CN" altLang="en-US" sz="2400" dirty="0"/>
          </a:p>
          <a:p>
            <a:r>
              <a:rPr lang="zh-CN" altLang="en-US" sz="2800" dirty="0"/>
              <a:t>更新时请在主贴上回复，对回复的回复可在回复贴回复。</a:t>
            </a:r>
            <a:endParaRPr lang="zh-CN" altLang="en-US" sz="2800" dirty="0"/>
          </a:p>
          <a:p>
            <a:r>
              <a:rPr lang="zh-CN" altLang="en-US" sz="2800" dirty="0"/>
              <a:t>活跃度和质量将作为最终评分依据。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 wrap="square" anchor="ctr"/>
          <a:p>
            <a:pPr algn="l" eaLnBrk="1" hangingPunct="1"/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15362" name="Rectangle 3"/>
          <p:cNvSpPr>
            <a:spLocks noGrp="1"/>
          </p:cNvSpPr>
          <p:nvPr>
            <p:ph type="body" sz="half"/>
          </p:nvPr>
        </p:nvSpPr>
        <p:spPr>
          <a:xfrm>
            <a:off x="457200" y="1600200"/>
            <a:ext cx="8153400" cy="4525963"/>
          </a:xfrm>
        </p:spPr>
        <p:txBody>
          <a:bodyPr wrap="square" anchor="t"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</a:lstStyle>
          <a:p>
            <a:pPr lvl="0" indent="-342900" eaLnBrk="1" hangingPunct="1"/>
            <a:r>
              <a:rPr lang="zh-CN" altLang="en-US" sz="2800" dirty="0"/>
              <a:t>第一次课：课程简介，布置第一周作业</a:t>
            </a:r>
            <a:endParaRPr lang="zh-CN" altLang="en-US" sz="2800" dirty="0"/>
          </a:p>
          <a:p>
            <a:pPr lvl="0" indent="-342900" eaLnBrk="1" hangingPunct="1"/>
            <a:r>
              <a:rPr lang="zh-CN" sz="2800" dirty="0"/>
              <a:t>第二次课：</a:t>
            </a:r>
            <a:r>
              <a:rPr lang="zh-CN" altLang="en-US" sz="2800" dirty="0"/>
              <a:t>小组介绍与交流</a:t>
            </a:r>
            <a:endParaRPr lang="en-US" altLang="x-none" sz="2800" dirty="0"/>
          </a:p>
          <a:p>
            <a:pPr lvl="0" indent="-342900" eaLnBrk="1" hangingPunct="1"/>
            <a:r>
              <a:rPr lang="zh-CN" sz="2800" dirty="0"/>
              <a:t>第三次课：</a:t>
            </a:r>
            <a:r>
              <a:rPr lang="zh-CN" altLang="en-US" sz="2800" dirty="0"/>
              <a:t>第一周总结，布置第二周作业</a:t>
            </a:r>
            <a:endParaRPr lang="en-US" altLang="x-none" sz="2800" dirty="0"/>
          </a:p>
          <a:p>
            <a:pPr lvl="0" indent="-342900" eaLnBrk="1" hangingPunct="1"/>
            <a:r>
              <a:rPr lang="zh-CN" sz="2800" dirty="0"/>
              <a:t>第四次课：中期</a:t>
            </a:r>
            <a:r>
              <a:rPr lang="zh-CN" altLang="en-US" sz="2800" dirty="0"/>
              <a:t>汇报与交流</a:t>
            </a:r>
            <a:endParaRPr lang="en-US" altLang="x-none" sz="2800" dirty="0"/>
          </a:p>
          <a:p>
            <a:pPr lvl="0" indent="-342900" eaLnBrk="1" hangingPunct="1"/>
            <a:r>
              <a:rPr lang="zh-CN" sz="2800" dirty="0"/>
              <a:t>第五次课：</a:t>
            </a:r>
            <a:r>
              <a:rPr lang="zh-CN" altLang="en-US" sz="2800" dirty="0"/>
              <a:t>第二周总结，布置第三周作业</a:t>
            </a:r>
            <a:endParaRPr lang="en-US" altLang="x-none" sz="2800" dirty="0"/>
          </a:p>
          <a:p>
            <a:pPr lvl="0" indent="-342900" eaLnBrk="1" hangingPunct="1"/>
            <a:r>
              <a:rPr lang="zh-CN" sz="2800" dirty="0"/>
              <a:t>第六次课：</a:t>
            </a:r>
            <a:r>
              <a:rPr lang="zh-CN" altLang="en-US" sz="2800" dirty="0"/>
              <a:t>总结汇报（正式）</a:t>
            </a:r>
            <a:endParaRPr lang="zh-CN" altLang="en-US" sz="2800" dirty="0"/>
          </a:p>
          <a:p>
            <a:pPr lvl="0" indent="-342900" eaLnBrk="1" hangingPunct="1"/>
            <a:endParaRPr lang="zh-CN" altLang="en-US" sz="2800" dirty="0"/>
          </a:p>
          <a:p>
            <a:pPr lvl="0" indent="-342900" eaLnBrk="1" hangingPunct="1"/>
            <a:r>
              <a:rPr lang="zh-CN" altLang="en-US" sz="2800" dirty="0"/>
              <a:t>周二</a:t>
            </a:r>
            <a:r>
              <a:rPr lang="en-US" altLang="zh-CN" sz="2800" dirty="0"/>
              <a:t>67</a:t>
            </a:r>
            <a:r>
              <a:rPr lang="zh-CN" altLang="en-US" sz="2800" dirty="0"/>
              <a:t>节，周四</a:t>
            </a:r>
            <a:r>
              <a:rPr lang="en-US" altLang="zh-CN" sz="2800" dirty="0"/>
              <a:t>67</a:t>
            </a:r>
            <a:r>
              <a:rPr lang="zh-CN" altLang="en-US" sz="2800" dirty="0"/>
              <a:t>节</a:t>
            </a:r>
            <a:endParaRPr lang="en-US" altLang="x-none" sz="2800" dirty="0"/>
          </a:p>
          <a:p>
            <a:pPr lvl="1" indent="-285750" eaLnBrk="1" hangingPunct="1"/>
            <a:endParaRPr lang="en-US" altLang="x-none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标题 1"/>
          <p:cNvSpPr>
            <a:spLocks noGrp="1"/>
          </p:cNvSpPr>
          <p:nvPr>
            <p:ph type="title"/>
          </p:nvPr>
        </p:nvSpPr>
        <p:spPr/>
        <p:txBody>
          <a:bodyPr wrap="square" anchor="ctr"/>
          <a:p>
            <a:r>
              <a:rPr lang="zh-CN" altLang="en-US"/>
              <a:t>教学资源</a:t>
            </a:r>
            <a:endParaRPr lang="zh-CN" altLang="en-US"/>
          </a:p>
        </p:txBody>
      </p:sp>
      <p:sp>
        <p:nvSpPr>
          <p:cNvPr id="17410" name="内容占位符 2"/>
          <p:cNvSpPr>
            <a:spLocks noGrp="1"/>
          </p:cNvSpPr>
          <p:nvPr>
            <p:ph idx="4294967295"/>
          </p:nvPr>
        </p:nvSpPr>
        <p:spPr/>
        <p:txBody>
          <a:bodyPr wrap="square" anchor="t"/>
          <a:p>
            <a:r>
              <a:rPr lang="en-US" altLang="zh-CN" dirty="0"/>
              <a:t>“</a:t>
            </a:r>
            <a:r>
              <a:rPr lang="zh-CN" altLang="en-US" dirty="0"/>
              <a:t>乐学</a:t>
            </a:r>
            <a:r>
              <a:rPr lang="en-US" altLang="zh-CN" dirty="0"/>
              <a:t>”</a:t>
            </a:r>
            <a:r>
              <a:rPr lang="zh-CN" altLang="en-US" dirty="0"/>
              <a:t>网络教室（今年</a:t>
            </a:r>
            <a:r>
              <a:rPr lang="en-US" altLang="zh-CN" dirty="0"/>
              <a:t>&amp;</a:t>
            </a:r>
            <a:r>
              <a:rPr lang="zh-CN" altLang="en-US" dirty="0"/>
              <a:t>去年）</a:t>
            </a:r>
            <a:endParaRPr lang="zh-CN" altLang="en-US" dirty="0"/>
          </a:p>
          <a:p>
            <a:r>
              <a:rPr lang="zh-CN" altLang="en-US" dirty="0"/>
              <a:t>教材《网页设计与制作 </a:t>
            </a:r>
            <a:r>
              <a:rPr lang="en-US" altLang="zh-CN" dirty="0"/>
              <a:t>HTML5 + CSS3 + JavaScript</a:t>
            </a:r>
            <a:r>
              <a:rPr lang="zh-CN" altLang="en-US" dirty="0"/>
              <a:t>（第</a:t>
            </a:r>
            <a:r>
              <a:rPr lang="en-US" altLang="zh-CN" dirty="0"/>
              <a:t>4</a:t>
            </a:r>
            <a:r>
              <a:rPr lang="zh-CN" altLang="en-US" dirty="0"/>
              <a:t>版，微课版）</a:t>
            </a:r>
            <a:r>
              <a:rPr lang="zh-CN" altLang="en-US" dirty="0"/>
              <a:t>》</a:t>
            </a:r>
            <a:endParaRPr lang="en-US" altLang="x-none" dirty="0"/>
          </a:p>
          <a:p>
            <a:r>
              <a:rPr lang="en-US" altLang="x-none" dirty="0">
                <a:hlinkClick r:id="rId1"/>
              </a:rPr>
              <a:t>http://www.w3school.com.cn/</a:t>
            </a:r>
            <a:endParaRPr lang="en-US" altLang="x-none" dirty="0">
              <a:hlinkClick r:id="rId1"/>
            </a:endParaRPr>
          </a:p>
          <a:p>
            <a:r>
              <a:rPr lang="zh-CN" altLang="en-US" dirty="0">
                <a:hlinkClick r:id="rId2" action="ppaction://hlinkfile"/>
              </a:rPr>
              <a:t>菜鸟教程</a:t>
            </a:r>
            <a:endParaRPr lang="zh-CN" altLang="en-US" dirty="0"/>
          </a:p>
          <a:p>
            <a:r>
              <a:rPr lang="zh-CN" altLang="en-US" dirty="0"/>
              <a:t>其他网络资源（</a:t>
            </a:r>
            <a:r>
              <a:rPr lang="en-US" altLang="zh-CN" dirty="0"/>
              <a:t>stackoverflow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zh-CN" altLang="en-US" dirty="0"/>
              <a:t>重要提醒：必须从第一周开始每个人都动起来！</a:t>
            </a:r>
            <a:endParaRPr lang="en-US" altLang="x-none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标题 19457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/>
              <a:t>第一周任务汇总</a:t>
            </a:r>
            <a:endParaRPr lang="zh-CN" altLang="en-US"/>
          </a:p>
        </p:txBody>
      </p:sp>
      <p:sp>
        <p:nvSpPr>
          <p:cNvPr id="19458" name="文本占位符 19458"/>
          <p:cNvSpPr>
            <a:spLocks noGrp="1"/>
          </p:cNvSpPr>
          <p:nvPr>
            <p:ph idx="1"/>
          </p:nvPr>
        </p:nvSpPr>
        <p:spPr/>
        <p:txBody>
          <a:bodyPr anchor="t"/>
          <a:p>
            <a:pPr>
              <a:lnSpc>
                <a:spcPct val="90000"/>
              </a:lnSpc>
            </a:pPr>
            <a:r>
              <a:rPr lang="zh-CN" altLang="en-US" sz="2800"/>
              <a:t> 小组介绍视频（</a:t>
            </a:r>
            <a:r>
              <a:rPr lang="en-US" altLang="zh-CN" sz="2800"/>
              <a:t>20xp</a:t>
            </a:r>
            <a:r>
              <a:rPr lang="zh-CN" altLang="en-US" sz="2800"/>
              <a:t>） （范例）</a:t>
            </a:r>
            <a:endParaRPr lang="zh-CN" altLang="en-US" sz="2800"/>
          </a:p>
          <a:p>
            <a:pPr>
              <a:lnSpc>
                <a:spcPct val="90000"/>
              </a:lnSpc>
            </a:pPr>
            <a:r>
              <a:rPr lang="zh-CN" altLang="en-US" sz="2800"/>
              <a:t> 项目计划（</a:t>
            </a:r>
            <a:r>
              <a:rPr lang="en-US" altLang="zh-CN" sz="2800"/>
              <a:t>10xp</a:t>
            </a:r>
            <a:r>
              <a:rPr lang="zh-CN" altLang="en-US" sz="2800"/>
              <a:t>） </a:t>
            </a:r>
            <a:endParaRPr lang="zh-CN" altLang="en-US" sz="2800"/>
          </a:p>
          <a:p>
            <a:pPr>
              <a:lnSpc>
                <a:spcPct val="90000"/>
              </a:lnSpc>
            </a:pPr>
            <a:r>
              <a:rPr lang="zh-CN" altLang="en-US" sz="2800"/>
              <a:t> 项目日志（</a:t>
            </a:r>
            <a:r>
              <a:rPr lang="en-US" altLang="zh-CN" sz="2800"/>
              <a:t>10xp</a:t>
            </a:r>
            <a:r>
              <a:rPr lang="zh-CN" altLang="en-US" sz="2800"/>
              <a:t>） </a:t>
            </a:r>
            <a:endParaRPr lang="zh-CN" altLang="en-US" sz="2800"/>
          </a:p>
          <a:p>
            <a:pPr>
              <a:lnSpc>
                <a:spcPct val="90000"/>
              </a:lnSpc>
            </a:pPr>
            <a:r>
              <a:rPr lang="zh-CN" altLang="en-US" sz="2800">
                <a:sym typeface="+mn-ea"/>
              </a:rPr>
              <a:t> 网站</a:t>
            </a:r>
            <a:r>
              <a:rPr lang="en-US" altLang="zh-CN" sz="2800">
                <a:sym typeface="+mn-ea"/>
              </a:rPr>
              <a:t>V1.0</a:t>
            </a:r>
            <a:r>
              <a:rPr lang="zh-CN" altLang="en-US" sz="2800">
                <a:sym typeface="+mn-ea"/>
              </a:rPr>
              <a:t> </a:t>
            </a:r>
            <a:r>
              <a:rPr lang="en-US" altLang="zh-CN" sz="2800">
                <a:sym typeface="+mn-ea"/>
              </a:rPr>
              <a:t>|| </a:t>
            </a:r>
            <a:r>
              <a:rPr lang="zh-CN" altLang="en-US" sz="2800">
                <a:sym typeface="+mn-ea"/>
              </a:rPr>
              <a:t>交互故事</a:t>
            </a:r>
            <a:r>
              <a:rPr lang="en-US" altLang="zh-CN" sz="2800">
                <a:sym typeface="+mn-ea"/>
              </a:rPr>
              <a:t>V1.0</a:t>
            </a:r>
            <a:r>
              <a:rPr lang="zh-CN" altLang="en-US" sz="2800">
                <a:sym typeface="+mn-ea"/>
              </a:rPr>
              <a:t>（</a:t>
            </a:r>
            <a:r>
              <a:rPr lang="en-US" altLang="zh-CN" sz="2800">
                <a:sym typeface="+mn-ea"/>
              </a:rPr>
              <a:t>50xp</a:t>
            </a:r>
            <a:r>
              <a:rPr lang="zh-CN" altLang="en-US" sz="2800">
                <a:sym typeface="+mn-ea"/>
              </a:rPr>
              <a:t>）</a:t>
            </a:r>
            <a:endParaRPr lang="zh-CN" altLang="en-US" sz="2800"/>
          </a:p>
          <a:p>
            <a:pPr>
              <a:lnSpc>
                <a:spcPct val="90000"/>
              </a:lnSpc>
            </a:pPr>
            <a:r>
              <a:rPr lang="zh-CN" altLang="en-US" sz="2800"/>
              <a:t> 唐诗宋词网站（</a:t>
            </a:r>
            <a:r>
              <a:rPr lang="en-US" altLang="zh-CN" sz="2800"/>
              <a:t>10xp</a:t>
            </a:r>
            <a:r>
              <a:rPr lang="zh-CN" altLang="en-US" sz="2800"/>
              <a:t>）</a:t>
            </a:r>
            <a:endParaRPr lang="zh-CN" altLang="en-US" sz="2800"/>
          </a:p>
          <a:p>
            <a:pPr>
              <a:lnSpc>
                <a:spcPct val="90000"/>
              </a:lnSpc>
            </a:pPr>
            <a:r>
              <a:rPr lang="zh-CN" altLang="en-US" sz="2800"/>
              <a:t> 电影欣赏网站（</a:t>
            </a:r>
            <a:r>
              <a:rPr lang="en-US" altLang="zh-CN" sz="2800"/>
              <a:t>10xp</a:t>
            </a:r>
            <a:r>
              <a:rPr lang="zh-CN" altLang="en-US" sz="2800"/>
              <a:t>）</a:t>
            </a:r>
            <a:endParaRPr lang="zh-CN" altLang="en-US" sz="2800"/>
          </a:p>
          <a:p>
            <a:pPr>
              <a:lnSpc>
                <a:spcPct val="90000"/>
              </a:lnSpc>
            </a:pPr>
            <a:endParaRPr lang="zh-CN" altLang="en-US" sz="2800"/>
          </a:p>
          <a:p>
            <a:pPr>
              <a:lnSpc>
                <a:spcPct val="90000"/>
              </a:lnSpc>
            </a:pPr>
            <a:r>
              <a:rPr lang="zh-CN" altLang="en-US" sz="2800"/>
              <a:t>课代表</a:t>
            </a:r>
            <a:r>
              <a:rPr lang="en-US" altLang="zh-CN" sz="2800"/>
              <a:t>/</a:t>
            </a:r>
            <a:r>
              <a:rPr lang="zh-CN" altLang="en-US" sz="2800"/>
              <a:t>学习委员（</a:t>
            </a:r>
            <a:r>
              <a:rPr lang="zh-CN" sz="2800"/>
              <a:t>加微信</a:t>
            </a:r>
            <a:r>
              <a:rPr lang="zh-CN" altLang="en-US" sz="2800"/>
              <a:t>）</a:t>
            </a:r>
            <a:endParaRPr lang="zh-CN" altLang="en-US" sz="2800"/>
          </a:p>
          <a:p>
            <a:pPr>
              <a:lnSpc>
                <a:spcPct val="90000"/>
              </a:lnSpc>
            </a:pPr>
            <a:r>
              <a:rPr lang="zh-CN" altLang="en-US" sz="2800"/>
              <a:t>分组名单（腾讯文档）</a:t>
            </a:r>
            <a:endParaRPr lang="zh-CN" altLang="en-US" sz="2800"/>
          </a:p>
          <a:p>
            <a:pPr>
              <a:lnSpc>
                <a:spcPct val="90000"/>
              </a:lnSpc>
            </a:pPr>
            <a:endParaRPr lang="zh-CN" altLang="en-US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zh-CN" altLang="en-US" dirty="0">
                <a:sym typeface="宋体" panose="02010600030101010101" pitchFamily="2" charset="-122"/>
              </a:rPr>
              <a:t>作业提交方式</a:t>
            </a:r>
            <a:endParaRPr lang="zh-CN" altLang="en-US"/>
          </a:p>
        </p:txBody>
      </p:sp>
      <p:sp>
        <p:nvSpPr>
          <p:cNvPr id="21506" name="内容占位符 2"/>
          <p:cNvSpPr>
            <a:spLocks noGrp="1"/>
          </p:cNvSpPr>
          <p:nvPr>
            <p:ph idx="1"/>
          </p:nvPr>
        </p:nvSpPr>
        <p:spPr/>
        <p:txBody>
          <a:bodyPr anchor="t"/>
          <a:p>
            <a:pPr eaLnBrk="1" hangingPunct="1"/>
            <a:endParaRPr lang="en-US" altLang="x-none" dirty="0"/>
          </a:p>
          <a:p>
            <a:pPr eaLnBrk="1" hangingPunct="1"/>
            <a:r>
              <a:rPr lang="zh-CN" altLang="en-US" dirty="0"/>
              <a:t>课程网站中的讨论帖（任何人都可提交）</a:t>
            </a:r>
            <a:endParaRPr lang="zh-CN" altLang="en-US" dirty="0"/>
          </a:p>
          <a:p>
            <a:pPr eaLnBrk="1" hangingPunct="1"/>
            <a:endParaRPr lang="en-US" altLang="x-none" dirty="0"/>
          </a:p>
          <a:p>
            <a:pPr eaLnBrk="1" hangingPunct="1"/>
            <a:r>
              <a:rPr lang="zh-CN" altLang="en-US" dirty="0"/>
              <a:t>课程网站中的作业提交处（专人提交）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8193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algn="l"/>
            <a:r>
              <a:rPr lang="zh-CN" altLang="en-US"/>
              <a:t>分组</a:t>
            </a:r>
            <a:endParaRPr lang="zh-CN" altLang="en-US"/>
          </a:p>
        </p:txBody>
      </p:sp>
      <p:sp>
        <p:nvSpPr>
          <p:cNvPr id="8194" name="文本占位符 8194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495800"/>
          </a:xfrm>
        </p:spPr>
        <p:txBody>
          <a:bodyPr anchor="t"/>
          <a:p>
            <a:pPr marL="1905" indent="-1905"/>
            <a:r>
              <a:rPr lang="zh-CN" altLang="en-US" sz="2000" dirty="0"/>
              <a:t>角色：</a:t>
            </a:r>
            <a:r>
              <a:rPr lang="zh-CN" altLang="en-US" sz="2000" b="1" u="sng" dirty="0"/>
              <a:t>项目经理</a:t>
            </a:r>
            <a:r>
              <a:rPr lang="zh-CN" altLang="en-US" sz="2000" dirty="0"/>
              <a:t>、技术总监、</a:t>
            </a:r>
            <a:r>
              <a:rPr lang="zh-CN" altLang="en-US" sz="2000" b="1" u="sng" dirty="0"/>
              <a:t>CIO（负责在作业提交处提交作业）</a:t>
            </a:r>
            <a:r>
              <a:rPr lang="zh-CN" altLang="en-US" sz="2000" dirty="0"/>
              <a:t>、程序员、</a:t>
            </a:r>
            <a:r>
              <a:rPr lang="en-US" altLang="x-none" sz="2000" dirty="0"/>
              <a:t>UI</a:t>
            </a:r>
            <a:r>
              <a:rPr lang="zh-CN" altLang="en-US" sz="2000" dirty="0"/>
              <a:t>设计/美工、网站编辑、测试</a:t>
            </a:r>
            <a:endParaRPr lang="zh-CN" altLang="en-US" sz="2000" dirty="0"/>
          </a:p>
          <a:p>
            <a:pPr marL="1905" indent="-1905"/>
            <a:r>
              <a:rPr lang="zh-CN" altLang="en-US" sz="2000" dirty="0"/>
              <a:t>规则：(</a:t>
            </a:r>
            <a:r>
              <a:rPr lang="en-US" altLang="zh-CN" sz="2000" dirty="0"/>
              <a:t>C</a:t>
            </a:r>
            <a:r>
              <a:rPr lang="zh-CN" altLang="en-US" sz="2000" dirty="0"/>
              <a:t>语言成绩&gt;=</a:t>
            </a:r>
            <a:r>
              <a:rPr lang="en-US" sz="2000" dirty="0"/>
              <a:t>90</a:t>
            </a:r>
            <a:r>
              <a:rPr lang="zh-CN" altLang="en-US" sz="2000" dirty="0"/>
              <a:t>的成员数)</a:t>
            </a:r>
            <a:r>
              <a:rPr lang="en-US" altLang="zh-CN" sz="2000" dirty="0"/>
              <a:t>&gt;</a:t>
            </a:r>
            <a:r>
              <a:rPr lang="zh-CN" altLang="en-US" sz="2000" dirty="0"/>
              <a:t>=</a:t>
            </a:r>
            <a:r>
              <a:rPr lang="en-US" altLang="zh-CN" sz="2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&amp;&amp; (C</a:t>
            </a:r>
            <a:r>
              <a:rPr lang="zh-CN" altLang="en-US" sz="2000" dirty="0"/>
              <a:t>语言成绩</a:t>
            </a:r>
            <a:r>
              <a:rPr lang="en-US" altLang="zh-CN" sz="2000" dirty="0"/>
              <a:t>&gt;=94</a:t>
            </a:r>
            <a:r>
              <a:rPr lang="zh-CN" altLang="en-US" sz="2000" dirty="0"/>
              <a:t>的成员数</a:t>
            </a:r>
            <a:r>
              <a:rPr lang="en-US" altLang="zh-CN" sz="2000" dirty="0"/>
              <a:t>)&lt;=2 &amp;&amp; </a:t>
            </a:r>
            <a:r>
              <a:rPr lang="zh-CN" altLang="en-US" sz="2000" dirty="0"/>
              <a:t>性别要求（比例</a:t>
            </a:r>
            <a:r>
              <a:rPr lang="en-US" altLang="zh-CN" sz="2000" dirty="0"/>
              <a:t>&gt;</a:t>
            </a:r>
            <a:r>
              <a:rPr lang="en-US" altLang="zh-CN" sz="2000" dirty="0"/>
              <a:t>=1:2</a:t>
            </a:r>
            <a:r>
              <a:rPr lang="zh-CN" altLang="en-US" sz="2000" dirty="0"/>
              <a:t>）</a:t>
            </a:r>
            <a:endParaRPr lang="zh-CN" altLang="en-US" sz="2000" dirty="0"/>
          </a:p>
          <a:p>
            <a:pPr marL="1905" indent="-1905"/>
            <a:r>
              <a:rPr lang="en-US" altLang="x-none" sz="2000" dirty="0"/>
              <a:t>4</a:t>
            </a:r>
            <a:r>
              <a:rPr lang="zh-CN" altLang="en-US" sz="2000" dirty="0"/>
              <a:t>人组（最终得分为2档，每档差距至少5%）</a:t>
            </a:r>
            <a:endParaRPr lang="zh-CN" altLang="en-US" sz="2000" dirty="0"/>
          </a:p>
          <a:p>
            <a:pPr marL="1905" indent="-1905"/>
            <a:r>
              <a:rPr lang="en-US" altLang="x-none" sz="2000" dirty="0"/>
              <a:t>5-6</a:t>
            </a:r>
            <a:r>
              <a:rPr lang="zh-CN" altLang="en-US" sz="2000" dirty="0"/>
              <a:t>人组（最终得分为3档，每档差距至少5%）</a:t>
            </a:r>
            <a:endParaRPr lang="zh-CN" altLang="en-US" sz="2000" dirty="0"/>
          </a:p>
          <a:p>
            <a:pPr marL="1905" indent="-1905"/>
            <a:r>
              <a:rPr lang="zh-CN" altLang="en-US" sz="2000" dirty="0"/>
              <a:t>分组原则：多样化</a:t>
            </a:r>
            <a:endParaRPr lang="zh-CN" altLang="en-US" sz="2000" dirty="0"/>
          </a:p>
          <a:p>
            <a:pPr lvl="1"/>
            <a:r>
              <a:rPr lang="en-US" altLang="x-none" sz="1800" dirty="0"/>
              <a:t>Tank</a:t>
            </a:r>
            <a:endParaRPr lang="en-US" altLang="x-none" sz="1800" dirty="0"/>
          </a:p>
          <a:p>
            <a:pPr lvl="1"/>
            <a:r>
              <a:rPr lang="en-US" altLang="x-none" sz="1800" dirty="0"/>
              <a:t>DPS</a:t>
            </a:r>
            <a:endParaRPr lang="en-US" altLang="x-none" sz="1800" dirty="0"/>
          </a:p>
          <a:p>
            <a:pPr lvl="1"/>
            <a:r>
              <a:rPr lang="en-US" altLang="x-none" sz="1800" dirty="0"/>
              <a:t>Healer</a:t>
            </a:r>
            <a:endParaRPr lang="en-US" altLang="x-none" sz="1800" dirty="0"/>
          </a:p>
          <a:p>
            <a:pPr lvl="1"/>
            <a:r>
              <a:rPr lang="en-US" altLang="x-none" sz="1800" dirty="0"/>
              <a:t>Doubi</a:t>
            </a:r>
            <a:endParaRPr lang="en-US" altLang="x-none" sz="1800" dirty="0"/>
          </a:p>
          <a:p>
            <a:pPr marL="1905" indent="-1905"/>
            <a:endParaRPr lang="zh-CN" altLang="en-US" sz="2000" dirty="0"/>
          </a:p>
          <a:p>
            <a:pPr marL="1905" indent="-1905"/>
            <a:endParaRPr lang="zh-CN" altLang="en-US"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标题 1"/>
          <p:cNvSpPr>
            <a:spLocks noGrp="1"/>
          </p:cNvSpPr>
          <p:nvPr>
            <p:ph type="title" idx="4294967295"/>
          </p:nvPr>
        </p:nvSpPr>
        <p:spPr/>
        <p:txBody>
          <a:bodyPr wrap="square" anchor="ctr"/>
          <a:p>
            <a:r>
              <a:rPr lang="en-US" altLang="zh-CN" dirty="0"/>
              <a:t>Game Theory</a:t>
            </a:r>
            <a:endParaRPr lang="zh-CN" altLang="en-US" dirty="0"/>
          </a:p>
        </p:txBody>
      </p:sp>
      <p:sp>
        <p:nvSpPr>
          <p:cNvPr id="28674" name="内容占位符 2" descr="Rectangle: Click to edit Master text styles&#13;&#10;Second level&#13;&#10;Third level&#13;&#10;Fourth level&#13;&#10;Fifth level"/>
          <p:cNvSpPr>
            <a:spLocks noGrp="1"/>
          </p:cNvSpPr>
          <p:nvPr>
            <p:ph idx="4294967295"/>
          </p:nvPr>
        </p:nvSpPr>
        <p:spPr>
          <a:xfrm>
            <a:off x="5558790" y="1600200"/>
            <a:ext cx="8229600" cy="4525963"/>
          </a:xfrm>
        </p:spPr>
        <p:txBody>
          <a:bodyPr wrap="square" anchor="t"/>
          <a:p>
            <a:r>
              <a:rPr lang="en-US" altLang="zh-CN" dirty="0"/>
              <a:t>Nice</a:t>
            </a:r>
            <a:endParaRPr lang="en-US" altLang="zh-CN" dirty="0"/>
          </a:p>
          <a:p>
            <a:r>
              <a:rPr lang="en-US" altLang="zh-CN" dirty="0"/>
              <a:t>Non-Envious</a:t>
            </a:r>
            <a:endParaRPr lang="en-US" altLang="zh-CN" dirty="0"/>
          </a:p>
          <a:p>
            <a:r>
              <a:rPr lang="en-US" altLang="zh-CN" dirty="0"/>
              <a:t>Retaliating</a:t>
            </a:r>
            <a:endParaRPr lang="en-US" altLang="zh-CN" dirty="0"/>
          </a:p>
          <a:p>
            <a:r>
              <a:rPr lang="en-US" altLang="zh-CN" dirty="0"/>
              <a:t>Forgiving</a:t>
            </a:r>
            <a:endParaRPr lang="en-US" altLang="zh-CN" dirty="0"/>
          </a:p>
        </p:txBody>
      </p:sp>
      <p:sp>
        <p:nvSpPr>
          <p:cNvPr id="28675" name="灯片编号占位符 3"/>
          <p:cNvSpPr txBox="1">
            <a:spLocks noGrp="1"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algn="r" eaLnBrk="0" hangingPunct="0"/>
            <a:fld id="{9A0DB2DC-4C9A-4742-B13C-FB6460FD3503}" type="slidenum">
              <a:rPr lang="en-US" altLang="zh-CN" sz="1400" dirty="0">
                <a:solidFill>
                  <a:srgbClr val="FFFF66"/>
                </a:solidFill>
                <a:latin typeface="Times New Roman" panose="02020603050405020304" charset="0"/>
                <a:ea typeface="宋体" panose="02010600030101010101" pitchFamily="2" charset="-122"/>
              </a:rPr>
            </a:fld>
            <a:r>
              <a:rPr lang="en-US" altLang="zh-CN" sz="1400" dirty="0">
                <a:solidFill>
                  <a:srgbClr val="FFFF66"/>
                </a:solidFill>
                <a:latin typeface="Times New Roman" panose="02020603050405020304" charset="0"/>
                <a:ea typeface="宋体" panose="02010600030101010101" pitchFamily="2" charset="-122"/>
              </a:rPr>
              <a:t>/9</a:t>
            </a:r>
            <a:endParaRPr lang="en-US" altLang="zh-CN" sz="1400" dirty="0">
              <a:solidFill>
                <a:srgbClr val="FFFF66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075" y="1600200"/>
            <a:ext cx="4876165" cy="4876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Check list——</a:t>
            </a:r>
            <a:r>
              <a:rPr lang="zh-CN" altLang="en-US">
                <a:sym typeface="+mn-ea"/>
              </a:rPr>
              <a:t>我是否</a:t>
            </a:r>
            <a:r>
              <a:rPr lang="en-US" altLang="zh-CN">
                <a:sym typeface="+mn-ea"/>
              </a:rPr>
              <a:t>...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lang="zh-CN" altLang="en-US"/>
              <a:t>已经有了一个小组？并加入了所有相关微信群？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□</a:t>
            </a:r>
            <a:r>
              <a:rPr lang="zh-CN" altLang="en-US"/>
              <a:t>已经有了一本教材？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□</a:t>
            </a:r>
            <a:r>
              <a:rPr lang="zh-CN" altLang="en-US"/>
              <a:t>已经登录乐学，知道各种教学资源在哪？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□</a:t>
            </a:r>
            <a:r>
              <a:rPr lang="zh-CN" altLang="en-US"/>
              <a:t>理解这周作业的具体要求？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□</a:t>
            </a:r>
            <a:r>
              <a:rPr lang="zh-CN" altLang="en-US"/>
              <a:t>知道应该怎么做分配给我的作业？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□知道下一步应该做什么？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indent="0"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□</a:t>
            </a:r>
            <a:r>
              <a:rPr lang="zh-CN" altLang="en-US"/>
              <a:t>有了一个初步的课程学习规划？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26625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 anchor="ctr"/>
          <a:p>
            <a:r>
              <a:rPr lang="en-US" altLang="x-none" dirty="0"/>
              <a:t>Let’s rock !!!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标题 4097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 anchor="ctr"/>
          <a:p>
            <a:r>
              <a:rPr lang="zh-CN" altLang="en-US"/>
              <a:t>我是谁？</a:t>
            </a:r>
            <a:endParaRPr lang="zh-CN" altLang="en-US"/>
          </a:p>
        </p:txBody>
      </p:sp>
      <p:sp>
        <p:nvSpPr>
          <p:cNvPr id="4098" name="文本占位符 4098" descr="Rectangle: Click to edit Master text styles&#13;&#10;Second level&#13;&#10;Third level&#13;&#10;Fourth level&#13;&#10;Fifth level"/>
          <p:cNvSpPr>
            <a:spLocks noGrp="1"/>
          </p:cNvSpPr>
          <p:nvPr>
            <p:ph idx="1"/>
          </p:nvPr>
        </p:nvSpPr>
        <p:spPr>
          <a:xfrm>
            <a:off x="838200" y="1905000"/>
            <a:ext cx="7772400" cy="4114800"/>
          </a:xfrm>
        </p:spPr>
        <p:txBody>
          <a:bodyPr anchor="t"/>
          <a:p>
            <a:r>
              <a:rPr lang="zh-CN" altLang="en-US"/>
              <a:t>赵丰年</a:t>
            </a:r>
            <a:endParaRPr lang="zh-CN" altLang="en-US"/>
          </a:p>
          <a:p>
            <a:r>
              <a:rPr lang="en-US" altLang="zh-CN"/>
              <a:t>13521010011</a:t>
            </a:r>
            <a:endParaRPr lang="en-US" altLang="zh-CN"/>
          </a:p>
          <a:p>
            <a:r>
              <a:rPr lang="en-US" altLang="zh-CN"/>
              <a:t>zhaofn@bit.edu.cn</a:t>
            </a:r>
            <a:endParaRPr lang="en-US" altLang="zh-CN"/>
          </a:p>
        </p:txBody>
      </p:sp>
      <p:pic>
        <p:nvPicPr>
          <p:cNvPr id="5128" name="Picture 8" descr="DSC02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3933825"/>
            <a:ext cx="3816350" cy="2862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en-US" altLang="zh-CN"/>
              <a:t>Video games</a:t>
            </a:r>
            <a:endParaRPr lang="en-US" altLang="zh-CN"/>
          </a:p>
        </p:txBody>
      </p:sp>
      <p:pic>
        <p:nvPicPr>
          <p:cNvPr id="14338" name="图片 3" descr="2013061517192062541371287960[1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2975" y="4875213"/>
            <a:ext cx="3067050" cy="1947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9" name="图片 4" descr="20100519164221-467684381[1]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4076700"/>
            <a:ext cx="2090738" cy="2714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0" name="图片 5" descr="RomanceoftheThreeKingdomsX[1]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288" y="117475"/>
            <a:ext cx="2324100" cy="297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图片 6" descr="1634093_114327_1_lit[1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2982913" cy="2373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2" name="内容占位符 8"/>
          <p:cNvSpPr>
            <a:spLocks noGrp="1"/>
          </p:cNvSpPr>
          <p:nvPr>
            <p:ph idx="1"/>
          </p:nvPr>
        </p:nvSpPr>
        <p:spPr>
          <a:xfrm>
            <a:off x="2973388" y="1981200"/>
            <a:ext cx="5484812" cy="4114800"/>
          </a:xfrm>
        </p:spPr>
        <p:txBody>
          <a:bodyPr anchor="t"/>
          <a:p>
            <a:r>
              <a:rPr lang="en-US" altLang="zh-CN" sz="2000">
                <a:sym typeface="Arial" panose="020B0604020202020204" pitchFamily="34" charset="0"/>
              </a:rPr>
              <a:t>Warcraft 3</a:t>
            </a:r>
            <a:endParaRPr lang="en-US" altLang="zh-CN" sz="2000"/>
          </a:p>
          <a:p>
            <a:r>
              <a:rPr lang="en-US" altLang="zh-CN" sz="2000"/>
              <a:t>Diablo 2</a:t>
            </a:r>
            <a:endParaRPr lang="en-US" altLang="zh-CN" sz="2000"/>
          </a:p>
          <a:p>
            <a:r>
              <a:rPr lang="en-US" altLang="zh-CN" sz="2000"/>
              <a:t>Romance of The 3 Kindoms</a:t>
            </a:r>
            <a:endParaRPr lang="en-US" altLang="zh-CN" sz="2000"/>
          </a:p>
          <a:p>
            <a:r>
              <a:rPr lang="en-US" altLang="zh-CN" sz="2000"/>
              <a:t>Clash of Clans</a:t>
            </a:r>
            <a:endParaRPr lang="en-US" altLang="zh-CN" sz="2000"/>
          </a:p>
          <a:p>
            <a:r>
              <a:rPr lang="en-US" altLang="zh-CN" sz="2000"/>
              <a:t>?</a:t>
            </a:r>
            <a:endParaRPr lang="en-US" altLang="zh-CN" sz="2000"/>
          </a:p>
          <a:p>
            <a:endParaRPr lang="en-US" altLang="zh-CN"/>
          </a:p>
        </p:txBody>
      </p:sp>
      <p:pic>
        <p:nvPicPr>
          <p:cNvPr id="14343" name="图片 9" descr="thumb[2]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" y="4076700"/>
            <a:ext cx="3630613" cy="2724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t0139fafa069ad4c5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925" y="3606165"/>
            <a:ext cx="1412875" cy="1099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980" y="1417955"/>
            <a:ext cx="8734425" cy="49091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 descr="庄周四杀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5435" y="542290"/>
            <a:ext cx="4686300" cy="2621915"/>
          </a:xfrm>
          <a:prstGeom prst="rect">
            <a:avLst/>
          </a:prstGeom>
        </p:spPr>
      </p:pic>
      <p:pic>
        <p:nvPicPr>
          <p:cNvPr id="6" name="图片 5" descr="后羿五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3652520"/>
            <a:ext cx="4618355" cy="2886710"/>
          </a:xfrm>
          <a:prstGeom prst="rect">
            <a:avLst/>
          </a:prstGeom>
        </p:spPr>
      </p:pic>
      <p:graphicFrame>
        <p:nvGraphicFramePr>
          <p:cNvPr id="10" name="对象 9"/>
          <p:cNvGraphicFramePr/>
          <p:nvPr/>
        </p:nvGraphicFramePr>
        <p:xfrm>
          <a:off x="5146675" y="542290"/>
          <a:ext cx="3965575" cy="1350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3" imgW="3962400" imgH="1348740" progId="Paint.Picture">
                  <p:embed/>
                </p:oleObj>
              </mc:Choice>
              <mc:Fallback>
                <p:oleObj name="" r:id="rId3" imgW="3962400" imgH="1348740" progId="Paint.Picture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46675" y="542290"/>
                        <a:ext cx="3965575" cy="1350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1892300"/>
            <a:ext cx="2938145" cy="521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0181125_232114_resized_20181125_1135498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12000" contrast="42000"/>
          </a:blip>
          <a:srcRect l="1046" t="4396" r="-99" b="18057"/>
          <a:stretch>
            <a:fillRect/>
          </a:stretch>
        </p:blipFill>
        <p:spPr>
          <a:xfrm rot="16200000">
            <a:off x="-704850" y="1924050"/>
            <a:ext cx="4521835" cy="2654935"/>
          </a:xfrm>
          <a:prstGeom prst="rect">
            <a:avLst/>
          </a:prstGeom>
        </p:spPr>
      </p:pic>
      <p:sp>
        <p:nvSpPr>
          <p:cNvPr id="5121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defTabSz="914400"/>
            <a:endParaRPr lang="zh-CN" altLang="en-US" kern="1200" baseline="0">
              <a:latin typeface="+mj-lt"/>
              <a:ea typeface="+mj-ea"/>
              <a:cs typeface="+mj-cs"/>
            </a:endParaRPr>
          </a:p>
        </p:txBody>
      </p:sp>
      <p:pic>
        <p:nvPicPr>
          <p:cNvPr id="5124" name="图片 63" descr="Screenshot_20180528-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33600" y="934085"/>
            <a:ext cx="2609850" cy="463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5" descr="Screenshot_20210728-0919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91000" y="990600"/>
            <a:ext cx="2545715" cy="4526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Image1"/>
          <p:cNvPicPr>
            <a:picLocks noChangeAspect="1"/>
          </p:cNvPicPr>
          <p:nvPr>
            <p:ph idx="1"/>
            <p:custDataLst>
              <p:tags r:id="rId7"/>
            </p:custDataLst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6324600" y="990600"/>
            <a:ext cx="2598420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defTabSz="914400"/>
            <a:endParaRPr lang="zh-CN" altLang="en-US" kern="1200" baseline="0">
              <a:latin typeface="+mj-lt"/>
              <a:ea typeface="+mj-ea"/>
              <a:cs typeface="+mj-cs"/>
            </a:endParaRPr>
          </a:p>
        </p:txBody>
      </p:sp>
      <p:pic>
        <p:nvPicPr>
          <p:cNvPr id="8194" name="内容占位符 8" descr="IMG_20210728_090949_resized_20210728_09144339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8716963" cy="6540500"/>
          </a:xfrm>
        </p:spPr>
      </p:pic>
      <p:pic>
        <p:nvPicPr>
          <p:cNvPr id="11" name="图片 10" descr="IMG_20210728_091009_resized_20210728_091444157"/>
          <p:cNvPicPr>
            <a:picLocks noChangeAspect="1"/>
          </p:cNvPicPr>
          <p:nvPr/>
        </p:nvPicPr>
        <p:blipFill>
          <a:blip r:embed="rId2"/>
          <a:srcRect l="4468" r="15540" b="636"/>
          <a:stretch>
            <a:fillRect/>
          </a:stretch>
        </p:blipFill>
        <p:spPr>
          <a:xfrm>
            <a:off x="4994275" y="58738"/>
            <a:ext cx="4068763" cy="6740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title"/>
          </p:nvPr>
        </p:nvSpPr>
        <p:spPr/>
        <p:txBody>
          <a:bodyPr anchor="ctr"/>
          <a:p>
            <a:pPr defTabSz="914400"/>
            <a:endParaRPr lang="zh-CN" altLang="en-US" kern="1200" baseline="0">
              <a:latin typeface="+mj-lt"/>
              <a:ea typeface="+mj-ea"/>
              <a:cs typeface="+mj-cs"/>
            </a:endParaRPr>
          </a:p>
        </p:txBody>
      </p:sp>
      <p:pic>
        <p:nvPicPr>
          <p:cNvPr id="10242" name="内容占位符 3" descr="IMG_20210728_091045_resized_20210728_09144450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775" y="0"/>
            <a:ext cx="5095875" cy="6794500"/>
          </a:xfrm>
        </p:spPr>
      </p:pic>
      <p:pic>
        <p:nvPicPr>
          <p:cNvPr id="5" name="图片 4" descr="IMG_20210728_091109_resized_20210728_0914430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0"/>
            <a:ext cx="8328025" cy="6245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IMG_20210728_091305_resized_20210728_0914438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74638"/>
            <a:ext cx="9064625" cy="6797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181,&quot;width&quot;:7121}"/>
</p:tagLst>
</file>

<file path=ppt/tags/tag2.xml><?xml version="1.0" encoding="utf-8"?>
<p:tagLst xmlns:p="http://schemas.openxmlformats.org/presentationml/2006/main">
  <p:tag name="KSO_WM_UNIT_PLACING_PICTURE_USER_VIEWPORT" val="{&quot;height&quot;:7305,&quot;width&quot;:4110}"/>
</p:tagLst>
</file>

<file path=ppt/tags/tag3.xml><?xml version="1.0" encoding="utf-8"?>
<p:tagLst xmlns:p="http://schemas.openxmlformats.org/presentationml/2006/main">
  <p:tag name="KSO_WM_UNIT_PLACING_PICTURE_USER_VIEWPORT" val="{&quot;height&quot;:7128,&quot;width&quot;:4009}"/>
</p:tagLst>
</file>

<file path=ppt/tags/tag4.xml><?xml version="1.0" encoding="utf-8"?>
<p:tagLst xmlns:p="http://schemas.openxmlformats.org/presentationml/2006/main">
  <p:tag name="KSO_WM_UNIT_PLACING_PICTURE_USER_VIEWPORT" val="{&quot;height&quot;:7128,&quot;width&quot;:4092}"/>
</p:tagLst>
</file>

<file path=ppt/tags/tag5.xml><?xml version="1.0" encoding="utf-8"?>
<p:tagLst xmlns:p="http://schemas.openxmlformats.org/presentationml/2006/main">
  <p:tag name="KSO_WM_UNIT_PLACING_PICTURE_USER_VIEWPORT" val="{&quot;height&quot;:8047,&quot;width&quot;:10352}"/>
</p:tagLst>
</file>

<file path=ppt/tags/tag6.xml><?xml version="1.0" encoding="utf-8"?>
<p:tagLst xmlns:p="http://schemas.openxmlformats.org/presentationml/2006/main">
  <p:tag name="KSO_WM_UNIT_PLACING_PICTURE_USER_VIEWPORT" val="{&quot;height&quot;:10462,&quot;width&quot;:8998}"/>
</p:tagLst>
</file>

<file path=ppt/tags/tag7.xml><?xml version="1.0" encoding="utf-8"?>
<p:tagLst xmlns:p="http://schemas.openxmlformats.org/presentationml/2006/main">
  <p:tag name="KSO_WM_UNIT_PLACING_PICTURE_USER_VIEWPORT" val="{&quot;height&quot;:8755,&quot;width&quot;:14099}"/>
</p:tagLst>
</file>

<file path=ppt/tags/tag8.xml><?xml version="1.0" encoding="utf-8"?>
<p:tagLst xmlns:p="http://schemas.openxmlformats.org/presentationml/2006/main">
  <p:tag name="KSO_WM_SPECIAL_SOURCE" val="bdnull"/>
</p:tagLst>
</file>

<file path=ppt/tags/tag9.xml><?xml version="1.0" encoding="utf-8"?>
<p:tagLst xmlns:p="http://schemas.openxmlformats.org/presentationml/2006/main">
  <p:tag name="COMMONDATA" val="eyJoZGlkIjoiZGFjMTcxN2QxZTUyYzdkNWE0YjZmM2NjYTBjM2YzZmQ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1826</Words>
  <Application>WPS 演示</Application>
  <PresentationFormat>On-screen Show</PresentationFormat>
  <Paragraphs>171</Paragraphs>
  <Slides>29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Arial Unicode MS</vt:lpstr>
      <vt:lpstr>Times New Roman</vt:lpstr>
      <vt:lpstr>默认设计模板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互联网应用开发基础训练</vt:lpstr>
      <vt:lpstr>PowerPoint 演示文稿</vt:lpstr>
      <vt:lpstr>我是谁？</vt:lpstr>
      <vt:lpstr>Video games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课程内容（概览）</vt:lpstr>
      <vt:lpstr>课程目标</vt:lpstr>
      <vt:lpstr>Plan A：交互式网站</vt:lpstr>
      <vt:lpstr>基本要求</vt:lpstr>
      <vt:lpstr>Plan B：交互式故事</vt:lpstr>
      <vt:lpstr>提交物（文件命名：【组名】-作业名）</vt:lpstr>
      <vt:lpstr>网络论坛</vt:lpstr>
      <vt:lpstr>课程安排</vt:lpstr>
      <vt:lpstr>教学资源</vt:lpstr>
      <vt:lpstr>第一周任务汇总</vt:lpstr>
      <vt:lpstr>作业提交方式</vt:lpstr>
      <vt:lpstr>分组</vt:lpstr>
      <vt:lpstr>Game Theory</vt:lpstr>
      <vt:lpstr>Check list——我是否...</vt:lpstr>
      <vt:lpstr>Let’s rock 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此人作业已交</cp:lastModifiedBy>
  <cp:revision>244</cp:revision>
  <dcterms:created xsi:type="dcterms:W3CDTF">2015-09-06T12:21:00Z</dcterms:created>
  <dcterms:modified xsi:type="dcterms:W3CDTF">2022-08-16T08:53:31Z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2052-11.1.0.9914</vt:lpwstr>
  </property>
  <property fmtid="{D5CDD505-2E9C-101B-9397-08002B2CF9AE}" pid="4" name="ICV">
    <vt:lpwstr>8839C9255017425ABCBC1051F3F278A1</vt:lpwstr>
  </property>
</Properties>
</file>